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42"/>
  </p:notesMasterIdLst>
  <p:handoutMasterIdLst>
    <p:handoutMasterId r:id="rId43"/>
  </p:handoutMasterIdLst>
  <p:sldIdLst>
    <p:sldId id="692" r:id="rId3"/>
    <p:sldId id="615" r:id="rId4"/>
    <p:sldId id="705" r:id="rId5"/>
    <p:sldId id="694" r:id="rId6"/>
    <p:sldId id="696" r:id="rId7"/>
    <p:sldId id="698" r:id="rId8"/>
    <p:sldId id="697" r:id="rId9"/>
    <p:sldId id="695" r:id="rId10"/>
    <p:sldId id="700" r:id="rId11"/>
    <p:sldId id="701" r:id="rId12"/>
    <p:sldId id="702" r:id="rId13"/>
    <p:sldId id="699" r:id="rId14"/>
    <p:sldId id="704" r:id="rId15"/>
    <p:sldId id="703" r:id="rId16"/>
    <p:sldId id="706" r:id="rId17"/>
    <p:sldId id="693" r:id="rId18"/>
    <p:sldId id="617" r:id="rId19"/>
    <p:sldId id="619" r:id="rId20"/>
    <p:sldId id="723" r:id="rId21"/>
    <p:sldId id="558" r:id="rId22"/>
    <p:sldId id="685" r:id="rId23"/>
    <p:sldId id="638" r:id="rId24"/>
    <p:sldId id="690" r:id="rId25"/>
    <p:sldId id="707" r:id="rId26"/>
    <p:sldId id="708" r:id="rId27"/>
    <p:sldId id="724" r:id="rId28"/>
    <p:sldId id="709" r:id="rId29"/>
    <p:sldId id="710" r:id="rId30"/>
    <p:sldId id="713" r:id="rId31"/>
    <p:sldId id="714" r:id="rId32"/>
    <p:sldId id="715" r:id="rId33"/>
    <p:sldId id="716" r:id="rId34"/>
    <p:sldId id="717" r:id="rId35"/>
    <p:sldId id="718" r:id="rId36"/>
    <p:sldId id="719" r:id="rId37"/>
    <p:sldId id="722" r:id="rId38"/>
    <p:sldId id="725" r:id="rId39"/>
    <p:sldId id="726" r:id="rId40"/>
    <p:sldId id="727" r:id="rId41"/>
  </p:sldIdLst>
  <p:sldSz cx="9144000" cy="6858000" type="screen4x3"/>
  <p:notesSz cx="6797675" cy="9928225"/>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45A5F"/>
    <a:srgbClr val="288A34"/>
    <a:srgbClr val="F93109"/>
    <a:srgbClr val="595959"/>
    <a:srgbClr val="E918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43" autoAdjust="0"/>
    <p:restoredTop sz="90734" autoAdjust="0"/>
  </p:normalViewPr>
  <p:slideViewPr>
    <p:cSldViewPr>
      <p:cViewPr varScale="1">
        <p:scale>
          <a:sx n="100" d="100"/>
          <a:sy n="100" d="100"/>
        </p:scale>
        <p:origin x="58" y="202"/>
      </p:cViewPr>
      <p:guideLst>
        <p:guide orient="horz" pos="2160"/>
        <p:guide pos="2880"/>
      </p:guideLst>
    </p:cSldViewPr>
  </p:slideViewPr>
  <p:notesTextViewPr>
    <p:cViewPr>
      <p:scale>
        <a:sx n="1" d="1"/>
        <a:sy n="1" d="1"/>
      </p:scale>
      <p:origin x="0" y="0"/>
    </p:cViewPr>
  </p:notesTextViewPr>
  <p:sorterViewPr>
    <p:cViewPr>
      <p:scale>
        <a:sx n="100" d="100"/>
        <a:sy n="100" d="100"/>
      </p:scale>
      <p:origin x="0" y="51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HR</c:v>
                </c:pt>
              </c:strCache>
            </c:strRef>
          </c:tx>
          <c:spPr>
            <a:solidFill>
              <a:schemeClr val="accent2"/>
            </a:solidFill>
          </c:spPr>
          <c:invertIfNegative val="0"/>
          <c:errBars>
            <c:errBarType val="both"/>
            <c:errValType val="cust"/>
            <c:noEndCap val="0"/>
            <c:plus>
              <c:numRef>
                <c:f>Sheet1!$H$2:$H$3</c:f>
                <c:numCache>
                  <c:formatCode>General</c:formatCode>
                  <c:ptCount val="2"/>
                  <c:pt idx="0">
                    <c:v>0.24000000000000021</c:v>
                  </c:pt>
                  <c:pt idx="1">
                    <c:v>9.9999999999999895E-2</c:v>
                  </c:pt>
                </c:numCache>
              </c:numRef>
            </c:plus>
            <c:minus>
              <c:numRef>
                <c:f>Sheet1!$G$2:$G$3</c:f>
                <c:numCache>
                  <c:formatCode>General</c:formatCode>
                  <c:ptCount val="2"/>
                  <c:pt idx="0">
                    <c:v>0.21</c:v>
                  </c:pt>
                  <c:pt idx="1">
                    <c:v>9.0000000000000108E-2</c:v>
                  </c:pt>
                </c:numCache>
              </c:numRef>
            </c:minus>
          </c:errBars>
          <c:cat>
            <c:strRef>
              <c:f>Sheet1!$A$2:$A$3</c:f>
              <c:strCache>
                <c:ptCount val="2"/>
                <c:pt idx="0">
                  <c:v>CV death</c:v>
                </c:pt>
                <c:pt idx="1">
                  <c:v>All-cause mortality</c:v>
                </c:pt>
              </c:strCache>
            </c:strRef>
          </c:cat>
          <c:val>
            <c:numRef>
              <c:f>Sheet1!$B$2:$B$3</c:f>
              <c:numCache>
                <c:formatCode>General</c:formatCode>
                <c:ptCount val="2"/>
                <c:pt idx="0">
                  <c:v>2.3199999999999994</c:v>
                </c:pt>
                <c:pt idx="1">
                  <c:v>1.8</c:v>
                </c:pt>
              </c:numCache>
            </c:numRef>
          </c:val>
          <c:extLst>
            <c:ext xmlns:c16="http://schemas.microsoft.com/office/drawing/2014/chart" uri="{C3380CC4-5D6E-409C-BE32-E72D297353CC}">
              <c16:uniqueId val="{00000000-CC79-4E82-A722-355C584DCD41}"/>
            </c:ext>
          </c:extLst>
        </c:ser>
        <c:dLbls>
          <c:showLegendKey val="0"/>
          <c:showVal val="0"/>
          <c:showCatName val="0"/>
          <c:showSerName val="0"/>
          <c:showPercent val="0"/>
          <c:showBubbleSize val="0"/>
        </c:dLbls>
        <c:gapWidth val="150"/>
        <c:axId val="101304576"/>
        <c:axId val="101388288"/>
      </c:barChart>
      <c:catAx>
        <c:axId val="101304576"/>
        <c:scaling>
          <c:orientation val="minMax"/>
        </c:scaling>
        <c:delete val="0"/>
        <c:axPos val="b"/>
        <c:numFmt formatCode="General" sourceLinked="0"/>
        <c:majorTickMark val="out"/>
        <c:minorTickMark val="none"/>
        <c:tickLblPos val="nextTo"/>
        <c:txPr>
          <a:bodyPr/>
          <a:lstStyle/>
          <a:p>
            <a:pPr>
              <a:defRPr>
                <a:solidFill>
                  <a:srgbClr val="5A5A5A"/>
                </a:solidFill>
              </a:defRPr>
            </a:pPr>
            <a:endParaRPr lang="en-US"/>
          </a:p>
        </c:txPr>
        <c:crossAx val="101388288"/>
        <c:crosses val="autoZero"/>
        <c:auto val="1"/>
        <c:lblAlgn val="ctr"/>
        <c:lblOffset val="100"/>
        <c:noMultiLvlLbl val="0"/>
      </c:catAx>
      <c:valAx>
        <c:axId val="101388288"/>
        <c:scaling>
          <c:orientation val="minMax"/>
        </c:scaling>
        <c:delete val="0"/>
        <c:axPos val="l"/>
        <c:title>
          <c:tx>
            <c:rich>
              <a:bodyPr/>
              <a:lstStyle/>
              <a:p>
                <a:pPr>
                  <a:defRPr sz="1590" b="0" i="0" u="none" strike="noStrike" baseline="0">
                    <a:solidFill>
                      <a:srgbClr val="808080"/>
                    </a:solidFill>
                    <a:latin typeface="Calibri"/>
                    <a:ea typeface="Calibri"/>
                    <a:cs typeface="Calibri"/>
                  </a:defRPr>
                </a:pPr>
                <a:r>
                  <a:rPr lang="pt-BR"/>
                  <a:t>Hazard ratio (95% CI) (diabetes vs no diabetes)</a:t>
                </a:r>
              </a:p>
            </c:rich>
          </c:tx>
          <c:layout>
            <c:manualLayout>
              <c:xMode val="edge"/>
              <c:yMode val="edge"/>
              <c:x val="8.474623840336792E-3"/>
              <c:y val="7.5352545667307952E-2"/>
            </c:manualLayout>
          </c:layout>
          <c:overlay val="0"/>
        </c:title>
        <c:numFmt formatCode="General" sourceLinked="1"/>
        <c:majorTickMark val="out"/>
        <c:minorTickMark val="none"/>
        <c:tickLblPos val="nextTo"/>
        <c:txPr>
          <a:bodyPr/>
          <a:lstStyle/>
          <a:p>
            <a:pPr>
              <a:defRPr>
                <a:solidFill>
                  <a:schemeClr val="tx2"/>
                </a:solidFill>
              </a:defRPr>
            </a:pPr>
            <a:endParaRPr lang="en-US"/>
          </a:p>
        </c:txPr>
        <c:crossAx val="101304576"/>
        <c:crosses val="autoZero"/>
        <c:crossBetween val="between"/>
        <c:majorUnit val="1"/>
      </c:valAx>
      <c:spPr>
        <a:noFill/>
        <a:ln w="25403">
          <a:noFill/>
        </a:ln>
      </c:spPr>
    </c:plotArea>
    <c:plotVisOnly val="1"/>
    <c:dispBlanksAs val="gap"/>
    <c:showDLblsOverMax val="0"/>
  </c:chart>
  <c:txPr>
    <a:bodyPr/>
    <a:lstStyle/>
    <a:p>
      <a:pPr>
        <a:defRPr sz="1598"/>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E8B3F72-F11D-48DD-ABC1-137DDB0DEBBE}" type="datetimeFigureOut">
              <a:rPr lang="en-GB"/>
              <a:pPr>
                <a:defRPr/>
              </a:pPr>
              <a:t>18/03/2017</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4A81444-F2CF-46CF-B26F-32F66BA1B480}"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A088B82-9943-4675-90B8-A2D8CBABC2BD}" type="datetimeFigureOut">
              <a:rPr lang="en-GB"/>
              <a:pPr>
                <a:defRPr/>
              </a:pPr>
              <a:t>18/03/2017</a:t>
            </a:fld>
            <a:endParaRPr lang="en-GB"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E6B2CE1-5B48-4A80-81C0-E69953753697}" type="slidenum">
              <a:rPr lang="en-GB"/>
              <a:pPr>
                <a:defRPr/>
              </a:pPr>
              <a:t>‹#›</a:t>
            </a:fld>
            <a:endParaRPr lang="en-GB"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a:t>
            </a:fld>
            <a:endParaRPr lang="en-GB" sz="1200">
              <a:latin typeface="+mn-lt"/>
            </a:endParaRPr>
          </a:p>
        </p:txBody>
      </p:sp>
    </p:spTree>
    <p:extLst>
      <p:ext uri="{BB962C8B-B14F-4D97-AF65-F5344CB8AC3E}">
        <p14:creationId xmlns:p14="http://schemas.microsoft.com/office/powerpoint/2010/main" val="167246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11</a:t>
            </a:fld>
            <a:endParaRPr lang="en-GB" sz="1200">
              <a:latin typeface="+mn-lt"/>
            </a:endParaRPr>
          </a:p>
        </p:txBody>
      </p:sp>
    </p:spTree>
    <p:extLst>
      <p:ext uri="{BB962C8B-B14F-4D97-AF65-F5344CB8AC3E}">
        <p14:creationId xmlns:p14="http://schemas.microsoft.com/office/powerpoint/2010/main" val="3613015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15</a:t>
            </a:fld>
            <a:endParaRPr lang="en-GB" sz="1200">
              <a:latin typeface="+mn-lt"/>
            </a:endParaRPr>
          </a:p>
        </p:txBody>
      </p:sp>
    </p:spTree>
    <p:extLst>
      <p:ext uri="{BB962C8B-B14F-4D97-AF65-F5344CB8AC3E}">
        <p14:creationId xmlns:p14="http://schemas.microsoft.com/office/powerpoint/2010/main" val="394346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nb-NO"/>
          </a:p>
        </p:txBody>
      </p:sp>
      <p:sp>
        <p:nvSpPr>
          <p:cNvPr id="4813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18AE941-9727-4191-B446-30B4B2DCE1ED}" type="slidenum">
              <a:rPr lang="en-GB" sz="1200">
                <a:solidFill>
                  <a:srgbClr val="000000"/>
                </a:solidFill>
                <a:latin typeface="Calibri" pitchFamily="34" charset="0"/>
              </a:rPr>
              <a:pPr algn="r"/>
              <a:t>16</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350463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50178"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50179"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99F484D-830B-4D00-B0EB-9C1F082B7231}" type="slidenum">
              <a:rPr lang="en-GB" sz="1200">
                <a:latin typeface="Calibri" pitchFamily="34" charset="0"/>
              </a:rPr>
              <a:pPr algn="r"/>
              <a:t>17</a:t>
            </a:fld>
            <a:endParaRPr lang="en-GB" sz="120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19</a:t>
            </a:fld>
            <a:endParaRPr lang="en-GB" sz="1200">
              <a:latin typeface="+mn-lt"/>
            </a:endParaRPr>
          </a:p>
        </p:txBody>
      </p:sp>
    </p:spTree>
    <p:extLst>
      <p:ext uri="{BB962C8B-B14F-4D97-AF65-F5344CB8AC3E}">
        <p14:creationId xmlns:p14="http://schemas.microsoft.com/office/powerpoint/2010/main" val="182734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58" name="Text Box 2"/>
          <p:cNvSpPr txBox="1">
            <a:spLocks noChangeArrowheads="1"/>
          </p:cNvSpPr>
          <p:nvPr/>
        </p:nvSpPr>
        <p:spPr bwMode="auto">
          <a:xfrm>
            <a:off x="1389063" y="993775"/>
            <a:ext cx="4019550" cy="3403600"/>
          </a:xfrm>
          <a:prstGeom prst="rect">
            <a:avLst/>
          </a:prstGeom>
          <a:solidFill>
            <a:srgbClr val="FFFFFF"/>
          </a:solidFill>
          <a:ln w="9525">
            <a:solidFill>
              <a:srgbClr val="000000"/>
            </a:solidFill>
            <a:miter lim="800000"/>
            <a:headEnd/>
            <a:tailEnd/>
          </a:ln>
        </p:spPr>
        <p:txBody>
          <a:bodyPr wrap="none" anchor="ctr"/>
          <a:lstStyle/>
          <a:p>
            <a:endParaRPr lang="en-GB"/>
          </a:p>
        </p:txBody>
      </p:sp>
      <p:sp>
        <p:nvSpPr>
          <p:cNvPr id="454659" name="Text Box 3"/>
          <p:cNvSpPr>
            <a:spLocks noGrp="1" noChangeArrowheads="1"/>
          </p:cNvSpPr>
          <p:nvPr>
            <p:ph type="body"/>
          </p:nvPr>
        </p:nvSpPr>
        <p:spPr bwMode="auto">
          <a:xfrm>
            <a:off x="1036638" y="4725988"/>
            <a:ext cx="4729162" cy="3776662"/>
          </a:xfrm>
          <a:noFill/>
        </p:spPr>
        <p:txBody>
          <a:bodyPr wrap="square" lIns="0" tIns="0" rIns="0" bIns="0" numCol="1" anchor="t" anchorCtr="0" compatLnSpc="1">
            <a:prstTxWarp prst="textNoShape">
              <a:avLst/>
            </a:prstTxWarp>
          </a:bodyPr>
          <a:lstStyle/>
          <a:p>
            <a:pPr marL="85725" indent="-85725" defTabSz="457200"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atin typeface="Arial" charset="0"/>
              </a:rPr>
              <a:t>Antihyperglycemic therapy in type 2 diabetes: general recommendations (15). The order in the chart was determined by historical availability and the route of administration, with injectables to the right; it is not meant to denote any specific preference. Potential sequences of antihyperglycemic therapy for patients with type 2 diabetes are displayed, with the usual transition moving vertically from top to bottom (although horizontal movement within therapy stages is also possible, depending on the circumstances). DPP-4-i, DPP-4 inhibitor; fxs, fractures; GI, gastrointestinal; GLP-1-RA, GLP-1 receptor agonist; GU, genitourinary; HF, heart failure; Hypo, hypoglycemia; SGLT2-i, SGLT2 inhibitor; SU, sulfonylurea; TZD, thiazolidinedione. *See ref. 15 for description of efficacy categorization. </a:t>
            </a:r>
            <a:r>
              <a:rPr lang="en-GB"/>
              <a:t>†</a:t>
            </a:r>
            <a:r>
              <a:rPr lang="en-GB">
                <a:latin typeface="Arial" charset="0"/>
              </a:rPr>
              <a:t>Consider starting at this stage when A1C is ≥9%. </a:t>
            </a:r>
            <a:r>
              <a:rPr lang="en-GB"/>
              <a:t>‡</a:t>
            </a:r>
            <a:r>
              <a:rPr lang="en-GB">
                <a:latin typeface="Arial" charset="0"/>
              </a:rPr>
              <a:t>Consider starting at this stage when blood glucose is ≥300</a:t>
            </a:r>
            <a:r>
              <a:rPr lang="en-GB"/>
              <a:t>–</a:t>
            </a:r>
            <a:r>
              <a:rPr lang="en-GB">
                <a:latin typeface="Arial" charset="0"/>
              </a:rPr>
              <a:t>350 mg/dL (16.7</a:t>
            </a:r>
            <a:r>
              <a:rPr lang="en-GB"/>
              <a:t>–</a:t>
            </a:r>
            <a:r>
              <a:rPr lang="en-GB">
                <a:latin typeface="Arial" charset="0"/>
              </a:rPr>
              <a:t>19.4 mmol/L) and/or A1C is ≥10</a:t>
            </a:r>
            <a:r>
              <a:rPr lang="en-GB"/>
              <a:t>–</a:t>
            </a:r>
            <a:r>
              <a:rPr lang="en-GB">
                <a:latin typeface="Arial" charset="0"/>
              </a:rPr>
              <a:t>12%, especially if symptomatic or catabolic features are present, in which case basal insulin + mealtime insulin is the preferred initial regimen. §Usually a basal insulin (NPH, glargine, detemir, degludec). Adapted with permission from Inzucchi et al. (15).</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Slide Image Placeholder 1"/>
          <p:cNvSpPr>
            <a:spLocks noGrp="1" noRot="1" noChangeAspect="1" noTextEdit="1"/>
          </p:cNvSpPr>
          <p:nvPr>
            <p:ph type="sldImg"/>
          </p:nvPr>
        </p:nvSpPr>
        <p:spPr bwMode="auto">
          <a:noFill/>
          <a:ln>
            <a:solidFill>
              <a:srgbClr val="000000"/>
            </a:solidFill>
            <a:miter lim="800000"/>
            <a:headEnd/>
            <a:tailEnd/>
          </a:ln>
        </p:spPr>
      </p:sp>
      <p:sp>
        <p:nvSpPr>
          <p:cNvPr id="457730"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eaLnBrk="1" hangingPunct="1">
              <a:spcBef>
                <a:spcPct val="0"/>
              </a:spcBef>
            </a:pPr>
            <a:r>
              <a:rPr lang="en-GB" b="1"/>
              <a:t>Note to Dr Jones</a:t>
            </a:r>
            <a:r>
              <a:rPr lang="en-GB"/>
              <a:t>: Taken from SIGN guideline – we can leave as is if you think this should be recognisable or re-draw so it’s clearer to read.</a:t>
            </a:r>
          </a:p>
          <a:p>
            <a:pPr defTabSz="457200" eaLnBrk="1" hangingPunct="1">
              <a:spcBef>
                <a:spcPct val="0"/>
              </a:spcBef>
            </a:pPr>
            <a:endParaRPr lang="en-GB"/>
          </a:p>
        </p:txBody>
      </p:sp>
      <p:sp>
        <p:nvSpPr>
          <p:cNvPr id="56323" name="Slide Number Placeholder 3"/>
          <p:cNvSpPr txBox="1">
            <a:spLocks noGrp="1"/>
          </p:cNvSpPr>
          <p:nvPr/>
        </p:nvSpPr>
        <p:spPr bwMode="auto">
          <a:xfrm>
            <a:off x="3849688" y="9429750"/>
            <a:ext cx="2946400" cy="496888"/>
          </a:xfrm>
          <a:prstGeom prst="rect">
            <a:avLst/>
          </a:prstGeom>
          <a:noFill/>
          <a:ln>
            <a:miter lim="800000"/>
            <a:headEnd/>
            <a:tailEnd/>
          </a:ln>
        </p:spPr>
        <p:txBody>
          <a:bodyPr lIns="91495" tIns="45747" rIns="91495" bIns="45747" anchor="b"/>
          <a:lstStyle/>
          <a:p>
            <a:pPr algn="r">
              <a:defRPr/>
            </a:pPr>
            <a:fld id="{5D9F6AF3-F3A6-4A7D-8738-35F398F5875C}" type="slidenum">
              <a:rPr lang="en-GB" sz="1200">
                <a:latin typeface="+mn-lt"/>
              </a:rPr>
              <a:pPr algn="r">
                <a:defRPr/>
              </a:pPr>
              <a:t>22</a:t>
            </a:fld>
            <a:endParaRPr lang="en-GB" sz="1200">
              <a:latin typeface="+mn-l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6"/>
          <p:cNvSpPr txBox="1">
            <a:spLocks noGrp="1" noChangeArrowheads="1"/>
          </p:cNvSpPr>
          <p:nvPr/>
        </p:nvSpPr>
        <p:spPr bwMode="auto">
          <a:xfrm>
            <a:off x="3846513" y="9431338"/>
            <a:ext cx="2949575" cy="495300"/>
          </a:xfrm>
          <a:prstGeom prst="rect">
            <a:avLst/>
          </a:prstGeom>
          <a:noFill/>
          <a:ln w="9525">
            <a:noFill/>
            <a:round/>
            <a:headEnd/>
            <a:tailEnd/>
          </a:ln>
        </p:spPr>
        <p:txBody>
          <a:bodyPr lIns="0" tIns="0" rIns="0" bIns="0" anchor="b"/>
          <a:lstStyle/>
          <a:p>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fld id="{D8B8B591-9B3C-45C7-932E-9E9234B12FD0}" type="slidenum">
              <a:rPr lang="en-GB" sz="1300">
                <a:solidFill>
                  <a:srgbClr val="000000"/>
                </a:solidFill>
                <a:latin typeface="Times New Roman" pitchFamily="18" charset="0"/>
                <a:ea typeface="DejaVu Sans"/>
                <a:cs typeface="DejaVu Sans"/>
              </a:rPr>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t>24</a:t>
            </a:fld>
            <a:endParaRPr lang="en-GB" sz="1300">
              <a:solidFill>
                <a:srgbClr val="000000"/>
              </a:solidFill>
              <a:latin typeface="Times New Roman" pitchFamily="18" charset="0"/>
              <a:ea typeface="DejaVu Sans"/>
              <a:cs typeface="DejaVu Sans"/>
            </a:endParaRPr>
          </a:p>
        </p:txBody>
      </p:sp>
      <p:sp>
        <p:nvSpPr>
          <p:cNvPr id="528387" name="Rectangle 1"/>
          <p:cNvSpPr>
            <a:spLocks noGrp="1" noRot="1" noChangeAspect="1" noChangeArrowheads="1" noTextEdit="1"/>
          </p:cNvSpPr>
          <p:nvPr>
            <p:ph type="sldImg"/>
          </p:nvPr>
        </p:nvSpPr>
        <p:spPr bwMode="auto">
          <a:xfrm>
            <a:off x="915988" y="754063"/>
            <a:ext cx="4964112" cy="3722687"/>
          </a:xfrm>
          <a:solidFill>
            <a:srgbClr val="FFFFFF"/>
          </a:solidFill>
          <a:ln>
            <a:solidFill>
              <a:srgbClr val="000000"/>
            </a:solidFill>
            <a:miter lim="800000"/>
            <a:headEnd/>
            <a:tailEnd/>
          </a:ln>
        </p:spPr>
      </p:sp>
      <p:sp>
        <p:nvSpPr>
          <p:cNvPr id="528388" name="Text Box 2"/>
          <p:cNvSpPr>
            <a:spLocks noGrp="1" noChangeArrowheads="1"/>
          </p:cNvSpPr>
          <p:nvPr>
            <p:ph type="body" idx="1"/>
          </p:nvPr>
        </p:nvSpPr>
        <p:spPr bwMode="auto">
          <a:noFill/>
        </p:spPr>
        <p:txBody>
          <a:bodyPr wrap="square" lIns="0" tIns="9699" rIns="0" bIns="0" numCol="1" anchor="t" anchorCtr="0" compatLnSpc="1">
            <a:prstTxWarp prst="textNoShape">
              <a:avLst/>
            </a:prstTxWarp>
          </a:bodyPr>
          <a:lstStyle/>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t>Meta‐analysis results of studies comparing sulphonylureas to non‐sulphonylurea on cardiovascular mortality. *Schramm 2011a–e were conducted in patients without prior myocardial infarction, evaluating glimepiride, gliclazide, glyburide, glipizide and tolbutamide vs. metformin,respectively. †Schramm 2011f–j were conducted in patients with prior myocardial infarction, evaluating glimepiride, gliclazide, glyburide, glipizide and tolbutamide vs. metformin,respectively. ‡Sullivan 2011a compared sulphonylurea with metformin. §Sullivan 2011b compared sulphonylurea with diet. ¶Evans 2006a compared sulphonylurea with metformin. **Evans 2006b compared combination sulphonylurea and metformin with metformin alone.</a:t>
            </a:r>
          </a:p>
          <a:p>
            <a:pPr defTabSz="449263">
              <a:tabLst>
                <a:tab pos="723900" algn="l"/>
                <a:tab pos="1447800" algn="l"/>
                <a:tab pos="2171700" algn="l"/>
                <a:tab pos="2895600" algn="l"/>
                <a:tab pos="3619500" algn="l"/>
                <a:tab pos="4343400" algn="l"/>
                <a:tab pos="5067300" algn="l"/>
                <a:tab pos="5791200" algn="l"/>
              </a:tabLst>
            </a:pPr>
            <a:endParaRPr lang="en-US"/>
          </a:p>
          <a:p>
            <a:pPr defTabSz="449263">
              <a:tabLst>
                <a:tab pos="723900" algn="l"/>
                <a:tab pos="1447800" algn="l"/>
                <a:tab pos="2171700" algn="l"/>
                <a:tab pos="2895600" algn="l"/>
                <a:tab pos="3619500" algn="l"/>
                <a:tab pos="4343400" algn="l"/>
                <a:tab pos="5067300" algn="l"/>
                <a:tab pos="5791200" algn="l"/>
              </a:tabLst>
            </a:pPr>
            <a:r>
              <a:rPr lang="en-GB"/>
              <a:t>© This slide is made available for non-commercial use only. Please note that permission may be required for re-use of images in which the copyright is owned by a third party.</a:t>
            </a:r>
            <a:endParaRPr lang="en-US"/>
          </a:p>
        </p:txBody>
      </p:sp>
    </p:spTree>
    <p:extLst>
      <p:ext uri="{BB962C8B-B14F-4D97-AF65-F5344CB8AC3E}">
        <p14:creationId xmlns:p14="http://schemas.microsoft.com/office/powerpoint/2010/main" val="231210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Slide Image Placeholder 1"/>
          <p:cNvSpPr>
            <a:spLocks noGrp="1" noRot="1" noChangeAspect="1" noTextEdit="1"/>
          </p:cNvSpPr>
          <p:nvPr>
            <p:ph type="sldImg"/>
          </p:nvPr>
        </p:nvSpPr>
        <p:spPr bwMode="auto">
          <a:noFill/>
          <a:ln>
            <a:solidFill>
              <a:srgbClr val="000000"/>
            </a:solidFill>
            <a:miter lim="800000"/>
            <a:headEnd/>
            <a:tailEnd/>
          </a:ln>
        </p:spPr>
      </p:sp>
      <p:sp>
        <p:nvSpPr>
          <p:cNvPr id="530434"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a:endParaRPr lang="en-GB"/>
          </a:p>
        </p:txBody>
      </p:sp>
      <p:sp>
        <p:nvSpPr>
          <p:cNvPr id="53043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lIns="91495" tIns="45747" rIns="91495" bIns="45747" anchor="b"/>
          <a:lstStyle/>
          <a:p>
            <a:pPr algn="r"/>
            <a:fld id="{525182D8-D134-4372-8BF4-24E7C23C76B2}" type="slidenum">
              <a:rPr lang="en-GB" altLang="en-US" sz="1200">
                <a:latin typeface="Calibri" pitchFamily="34" charset="0"/>
              </a:rPr>
              <a:pPr algn="r"/>
              <a:t>25</a:t>
            </a:fld>
            <a:endParaRPr lang="en-GB" altLang="en-US" sz="1200">
              <a:latin typeface="Calibri" pitchFamily="34" charset="0"/>
            </a:endParaRPr>
          </a:p>
        </p:txBody>
      </p:sp>
    </p:spTree>
    <p:extLst>
      <p:ext uri="{BB962C8B-B14F-4D97-AF65-F5344CB8AC3E}">
        <p14:creationId xmlns:p14="http://schemas.microsoft.com/office/powerpoint/2010/main" val="2393543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4162"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4163"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D93FB295-AECB-4C39-822B-0279B30D889D}" type="slidenum">
              <a:rPr lang="en-GB" sz="1200">
                <a:solidFill>
                  <a:srgbClr val="000000"/>
                </a:solidFill>
                <a:latin typeface="Calibri" pitchFamily="34" charset="0"/>
              </a:rPr>
              <a:pPr algn="r"/>
              <a:t>32</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238066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2</a:t>
            </a:fld>
            <a:endParaRPr lang="en-GB" sz="120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621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621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CF6762EE-6F70-4EB5-902B-4B8EBA14BC9B}" type="slidenum">
              <a:rPr lang="en-GB" sz="1200">
                <a:solidFill>
                  <a:srgbClr val="000000"/>
                </a:solidFill>
                <a:latin typeface="Calibri" pitchFamily="34" charset="0"/>
              </a:rPr>
              <a:pPr algn="r"/>
              <a:t>33</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914745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8258"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8259"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222A3E95-DC7E-482C-AAFE-911E78BCD5ED}" type="slidenum">
              <a:rPr lang="en-GB" sz="1200">
                <a:solidFill>
                  <a:srgbClr val="000000"/>
                </a:solidFill>
                <a:latin typeface="Calibri" pitchFamily="34" charset="0"/>
              </a:rPr>
              <a:pPr algn="r"/>
              <a:t>34</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153684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10306"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10307"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7FC6F077-139A-453E-9412-D3EE0D39A8A7}" type="slidenum">
              <a:rPr lang="en-GB" sz="1200">
                <a:solidFill>
                  <a:srgbClr val="000000"/>
                </a:solidFill>
                <a:latin typeface="Calibri" pitchFamily="34" charset="0"/>
              </a:rPr>
              <a:pPr algn="r"/>
              <a:t>35</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3641111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37</a:t>
            </a:fld>
            <a:endParaRPr lang="en-GB" sz="1200">
              <a:latin typeface="+mn-lt"/>
            </a:endParaRPr>
          </a:p>
        </p:txBody>
      </p:sp>
    </p:spTree>
    <p:extLst>
      <p:ext uri="{BB962C8B-B14F-4D97-AF65-F5344CB8AC3E}">
        <p14:creationId xmlns:p14="http://schemas.microsoft.com/office/powerpoint/2010/main" val="169303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38</a:t>
            </a:fld>
            <a:endParaRPr lang="en-GB" sz="1200">
              <a:latin typeface="+mn-lt"/>
            </a:endParaRPr>
          </a:p>
        </p:txBody>
      </p:sp>
    </p:spTree>
    <p:extLst>
      <p:ext uri="{BB962C8B-B14F-4D97-AF65-F5344CB8AC3E}">
        <p14:creationId xmlns:p14="http://schemas.microsoft.com/office/powerpoint/2010/main" val="12458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39</a:t>
            </a:fld>
            <a:endParaRPr lang="en-GB" sz="1200">
              <a:latin typeface="+mn-lt"/>
            </a:endParaRPr>
          </a:p>
        </p:txBody>
      </p:sp>
    </p:spTree>
    <p:extLst>
      <p:ext uri="{BB962C8B-B14F-4D97-AF65-F5344CB8AC3E}">
        <p14:creationId xmlns:p14="http://schemas.microsoft.com/office/powerpoint/2010/main" val="178600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3</a:t>
            </a:fld>
            <a:endParaRPr lang="en-GB" sz="1200">
              <a:latin typeface="+mn-lt"/>
            </a:endParaRPr>
          </a:p>
        </p:txBody>
      </p:sp>
    </p:spTree>
    <p:extLst>
      <p:ext uri="{BB962C8B-B14F-4D97-AF65-F5344CB8AC3E}">
        <p14:creationId xmlns:p14="http://schemas.microsoft.com/office/powerpoint/2010/main" val="133662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4</a:t>
            </a:fld>
            <a:endParaRPr lang="en-GB" sz="1200">
              <a:latin typeface="+mn-lt"/>
            </a:endParaRPr>
          </a:p>
        </p:txBody>
      </p:sp>
    </p:spTree>
    <p:extLst>
      <p:ext uri="{BB962C8B-B14F-4D97-AF65-F5344CB8AC3E}">
        <p14:creationId xmlns:p14="http://schemas.microsoft.com/office/powerpoint/2010/main" val="289985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5</a:t>
            </a:fld>
            <a:endParaRPr lang="en-GB" sz="1200">
              <a:latin typeface="+mn-lt"/>
            </a:endParaRPr>
          </a:p>
        </p:txBody>
      </p:sp>
    </p:spTree>
    <p:extLst>
      <p:ext uri="{BB962C8B-B14F-4D97-AF65-F5344CB8AC3E}">
        <p14:creationId xmlns:p14="http://schemas.microsoft.com/office/powerpoint/2010/main" val="32519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6</a:t>
            </a:fld>
            <a:endParaRPr lang="en-GB" sz="1200">
              <a:latin typeface="+mn-lt"/>
            </a:endParaRPr>
          </a:p>
        </p:txBody>
      </p:sp>
    </p:spTree>
    <p:extLst>
      <p:ext uri="{BB962C8B-B14F-4D97-AF65-F5344CB8AC3E}">
        <p14:creationId xmlns:p14="http://schemas.microsoft.com/office/powerpoint/2010/main" val="101657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nb-NO"/>
          </a:p>
        </p:txBody>
      </p:sp>
      <p:sp>
        <p:nvSpPr>
          <p:cNvPr id="4813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18AE941-9727-4191-B446-30B4B2DCE1ED}" type="slidenum">
              <a:rPr lang="en-GB" sz="1200">
                <a:solidFill>
                  <a:srgbClr val="000000"/>
                </a:solidFill>
                <a:latin typeface="Calibri" pitchFamily="34" charset="0"/>
              </a:rPr>
              <a:pPr algn="r"/>
              <a:t>8</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78984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9</a:t>
            </a:fld>
            <a:endParaRPr lang="en-GB" sz="1200">
              <a:latin typeface="+mn-lt"/>
            </a:endParaRPr>
          </a:p>
        </p:txBody>
      </p:sp>
    </p:spTree>
    <p:extLst>
      <p:ext uri="{BB962C8B-B14F-4D97-AF65-F5344CB8AC3E}">
        <p14:creationId xmlns:p14="http://schemas.microsoft.com/office/powerpoint/2010/main" val="230482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10</a:t>
            </a:fld>
            <a:endParaRPr lang="en-GB" sz="1200">
              <a:latin typeface="+mn-lt"/>
            </a:endParaRPr>
          </a:p>
        </p:txBody>
      </p:sp>
    </p:spTree>
    <p:extLst>
      <p:ext uri="{BB962C8B-B14F-4D97-AF65-F5344CB8AC3E}">
        <p14:creationId xmlns:p14="http://schemas.microsoft.com/office/powerpoint/2010/main" val="409606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9947"/>
            <a:ext cx="8424936" cy="1181100"/>
          </a:xfrm>
        </p:spPr>
        <p:txBody>
          <a:bodyPr/>
          <a:lstStyle/>
          <a:p>
            <a:r>
              <a:rPr lang="en-US" dirty="0"/>
              <a:t>Click to edit Master title style</a:t>
            </a:r>
            <a:endParaRPr lang="en-GB" dirty="0"/>
          </a:p>
        </p:txBody>
      </p:sp>
      <p:sp>
        <p:nvSpPr>
          <p:cNvPr id="9" name="Content Placeholder 2"/>
          <p:cNvSpPr>
            <a:spLocks noGrp="1"/>
          </p:cNvSpPr>
          <p:nvPr>
            <p:ph sz="half" idx="12"/>
          </p:nvPr>
        </p:nvSpPr>
        <p:spPr>
          <a:xfrm>
            <a:off x="450850" y="1700808"/>
            <a:ext cx="3867150" cy="4222750"/>
          </a:xfrm>
        </p:spPr>
        <p:txBody>
          <a:bodyPr/>
          <a:lstStyle>
            <a:lvl1pPr>
              <a:spcBef>
                <a:spcPts val="800"/>
              </a:spcBef>
              <a:defRPr sz="18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Content Placeholder 2"/>
          <p:cNvSpPr>
            <a:spLocks noGrp="1"/>
          </p:cNvSpPr>
          <p:nvPr>
            <p:ph sz="half" idx="13"/>
          </p:nvPr>
        </p:nvSpPr>
        <p:spPr>
          <a:xfrm>
            <a:off x="4584700" y="1700808"/>
            <a:ext cx="4121150" cy="4222750"/>
          </a:xfrm>
        </p:spPr>
        <p:txBody>
          <a:bodyPr/>
          <a:lstStyle>
            <a:lvl1pPr algn="l">
              <a:spcBef>
                <a:spcPts val="800"/>
              </a:spcBef>
              <a:defRPr sz="1800"/>
            </a:lvl1pPr>
            <a:lvl2pPr algn="l">
              <a:spcBef>
                <a:spcPts val="800"/>
              </a:spcBef>
              <a:defRPr sz="1400" b="0"/>
            </a:lvl2pPr>
            <a:lvl3pPr algn="l">
              <a:spcBef>
                <a:spcPts val="800"/>
              </a:spcBef>
              <a:defRPr sz="1400"/>
            </a:lvl3pPr>
            <a:lvl4pPr algn="l">
              <a:spcBef>
                <a:spcPts val="800"/>
              </a:spcBef>
              <a:defRPr sz="1400"/>
            </a:lvl4pPr>
            <a:lvl5pPr algn="l">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4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W v1">
    <p:spTree>
      <p:nvGrpSpPr>
        <p:cNvPr id="1" name=""/>
        <p:cNvGrpSpPr/>
        <p:nvPr/>
      </p:nvGrpSpPr>
      <p:grpSpPr>
        <a:xfrm>
          <a:off x="0" y="0"/>
          <a:ext cx="0" cy="0"/>
          <a:chOff x="0" y="0"/>
          <a:chExt cx="0" cy="0"/>
        </a:xfrm>
      </p:grpSpPr>
      <p:pic>
        <p:nvPicPr>
          <p:cNvPr id="4"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5"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a:xfrm>
            <a:off x="1338258" y="1206510"/>
            <a:ext cx="6877055" cy="4789486"/>
          </a:xfrm>
        </p:spPr>
        <p:txBody>
          <a:bodyPr/>
          <a:lstStyle>
            <a:lvl1pPr marL="357188" indent="-357188">
              <a:lnSpc>
                <a:spcPts val="2100"/>
              </a:lnSpc>
              <a:buFont typeface="Wingdings" pitchFamily="2" charset="2"/>
              <a:buChar char="§"/>
              <a:defRPr/>
            </a:lvl1pPr>
            <a:lvl2pPr marL="714375" indent="-357188">
              <a:lnSpc>
                <a:spcPts val="2100"/>
              </a:lnSpc>
              <a:buFont typeface="Arial" pitchFamily="34" charset="0"/>
              <a:buChar char="–"/>
              <a:defRPr/>
            </a:lvl2pPr>
            <a:lvl3pPr marL="1071563" indent="-357188">
              <a:lnSpc>
                <a:spcPts val="2100"/>
              </a:lnSpc>
              <a:buFont typeface="Wingdings" pitchFamily="2" charset="2"/>
              <a:buChar char="§"/>
              <a:defRPr/>
            </a:lvl3pPr>
            <a:lvl4pPr marL="1428750" indent="-357188">
              <a:lnSpc>
                <a:spcPts val="2100"/>
              </a:lnSpc>
              <a:buFont typeface="Arial" pitchFamily="34" charset="0"/>
              <a:buChar char="–"/>
              <a:defRPr/>
            </a:lvl4pPr>
            <a:lvl5pPr marL="1800225" indent="-371475">
              <a:lnSpc>
                <a:spcPts val="2100"/>
              </a:lnSpc>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4175" y="285750"/>
            <a:ext cx="8229600" cy="776288"/>
          </a:xfrm>
        </p:spPr>
        <p:txBody>
          <a:bodyPr/>
          <a:lstStyle/>
          <a:p>
            <a:r>
              <a:rPr lang="en-US"/>
              <a:t>Click to edit Master title style</a:t>
            </a:r>
          </a:p>
        </p:txBody>
      </p:sp>
      <p:sp>
        <p:nvSpPr>
          <p:cNvPr id="3" name="Chart Placeholder 2"/>
          <p:cNvSpPr>
            <a:spLocks noGrp="1"/>
          </p:cNvSpPr>
          <p:nvPr>
            <p:ph type="chart" idx="1"/>
          </p:nvPr>
        </p:nvSpPr>
        <p:spPr>
          <a:xfrm>
            <a:off x="468313" y="1628775"/>
            <a:ext cx="8229600" cy="4525963"/>
          </a:xfrm>
        </p:spPr>
        <p:txBody>
          <a:bodyPr/>
          <a:lstStyle/>
          <a:p>
            <a:pPr lvl="0"/>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4175" y="285750"/>
            <a:ext cx="8229600" cy="776288"/>
          </a:xfrm>
        </p:spPr>
        <p:txBody>
          <a:bodyPr/>
          <a:lstStyle/>
          <a:p>
            <a:r>
              <a:rPr lang="en-US"/>
              <a:t>Click to edit Master title style</a:t>
            </a:r>
          </a:p>
        </p:txBody>
      </p:sp>
      <p:sp>
        <p:nvSpPr>
          <p:cNvPr id="3" name="Content Placeholder 2"/>
          <p:cNvSpPr>
            <a:spLocks noGrp="1"/>
          </p:cNvSpPr>
          <p:nvPr>
            <p:ph sz="half" idx="1"/>
          </p:nvPr>
        </p:nvSpPr>
        <p:spPr>
          <a:xfrm>
            <a:off x="468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9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57200" y="1591056"/>
            <a:ext cx="8229600" cy="4525963"/>
          </a:xfrm>
        </p:spPr>
        <p:txBody>
          <a:bodyPr/>
          <a:lstStyle>
            <a:lvl1pPr>
              <a:buClr>
                <a:srgbClr val="E50071"/>
              </a:buClr>
              <a:defRPr sz="1800">
                <a:latin typeface="Arial" pitchFamily="34" charset="0"/>
                <a:cs typeface="Arial" pitchFamily="34" charset="0"/>
              </a:defRPr>
            </a:lvl1pPr>
            <a:lvl2pPr marL="742950" indent="-285750">
              <a:buClr>
                <a:srgbClr val="E50071"/>
              </a:buClr>
              <a:buFont typeface="Courier New" pitchFamily="49" charset="0"/>
              <a:buChar char="o"/>
              <a:defRPr sz="1600">
                <a:latin typeface="Arial" pitchFamily="34" charset="0"/>
                <a:cs typeface="Arial" pitchFamily="34" charset="0"/>
              </a:defRPr>
            </a:lvl2pPr>
            <a:lvl3pPr>
              <a:defRPr sz="14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ster title and 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43956"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38150" y="2317750"/>
            <a:ext cx="8248650" cy="3873500"/>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p:cNvSpPr>
            <a:spLocks noGrp="1"/>
          </p:cNvSpPr>
          <p:nvPr>
            <p:ph type="body" sz="quarter" idx="15"/>
          </p:nvPr>
        </p:nvSpPr>
        <p:spPr>
          <a:xfrm>
            <a:off x="438150" y="1733550"/>
            <a:ext cx="8267700" cy="552450"/>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3"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CCB97CE-8F23-4A35-8F74-4101B322C3C5}" type="slidenum">
              <a:rPr lang="en-GB"/>
              <a:pPr>
                <a:defRPr/>
              </a:pPr>
              <a:t>‹#›</a:t>
            </a:fld>
            <a:endParaRPr lang="en-GB"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438150" y="1968500"/>
            <a:ext cx="8267700" cy="356870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38150" y="5626100"/>
            <a:ext cx="8267700" cy="565150"/>
          </a:xfrm>
        </p:spPr>
        <p:txBody>
          <a:bodyPr>
            <a:normAutofit/>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DC72D68-D4EF-49A2-8379-D1F5DE2A257B}" type="slidenum">
              <a:rPr lang="en-GB"/>
              <a:pPr>
                <a:defRPr/>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3268663" y="2005013"/>
            <a:ext cx="54292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44500" y="2005013"/>
            <a:ext cx="26606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3B1E6EA-165B-449E-8A5F-EF496A92C6D0}" type="slidenum">
              <a:rPr lang="en-GB"/>
              <a:pPr>
                <a:defRPr/>
              </a:pPr>
              <a:t>‹#›</a:t>
            </a:fld>
            <a:endParaRPr lang="en-GB" dirty="0"/>
          </a:p>
        </p:txBody>
      </p:sp>
    </p:spTree>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44500" y="1741488"/>
            <a:ext cx="8248650" cy="972683"/>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idx="18"/>
          </p:nvPr>
        </p:nvSpPr>
        <p:spPr>
          <a:xfrm>
            <a:off x="457200" y="3541487"/>
            <a:ext cx="8248650" cy="2649764"/>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p:cNvSpPr>
            <a:spLocks noGrp="1"/>
          </p:cNvSpPr>
          <p:nvPr>
            <p:ph type="body" sz="quarter" idx="19"/>
          </p:nvPr>
        </p:nvSpPr>
        <p:spPr>
          <a:xfrm>
            <a:off x="444500" y="2944118"/>
            <a:ext cx="8267700" cy="539823"/>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7"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15" name="Content Placeholder 14"/>
          <p:cNvSpPr>
            <a:spLocks noGrp="1"/>
          </p:cNvSpPr>
          <p:nvPr>
            <p:ph sz="quarter" idx="21"/>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8" name="Slide Number Placeholder 5"/>
          <p:cNvSpPr>
            <a:spLocks noGrp="1"/>
          </p:cNvSpPr>
          <p:nvPr>
            <p:ph type="sldNum" sz="quarter" idx="2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4C788881-81F0-4A6C-B91B-EC681AC3A190}" type="slidenum">
              <a:rPr lang="en-GB"/>
              <a:pPr>
                <a:defRPr/>
              </a:pPr>
              <a:t>‹#›</a:t>
            </a:fld>
            <a:endParaRPr lang="en-GB"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9947"/>
            <a:ext cx="8424936" cy="1181100"/>
          </a:xfrm>
        </p:spPr>
        <p:txBody>
          <a:bodyPr/>
          <a:lstStyle/>
          <a:p>
            <a:r>
              <a:rPr lang="en-US" dirty="0"/>
              <a:t>Click to edit Master title style</a:t>
            </a:r>
            <a:endParaRPr lang="en-GB" dirty="0"/>
          </a:p>
        </p:txBody>
      </p:sp>
      <p:sp>
        <p:nvSpPr>
          <p:cNvPr id="9" name="Content Placeholder 2"/>
          <p:cNvSpPr>
            <a:spLocks noGrp="1"/>
          </p:cNvSpPr>
          <p:nvPr>
            <p:ph sz="half" idx="12"/>
          </p:nvPr>
        </p:nvSpPr>
        <p:spPr>
          <a:xfrm>
            <a:off x="450850" y="1700808"/>
            <a:ext cx="3867150" cy="4222750"/>
          </a:xfrm>
        </p:spPr>
        <p:txBody>
          <a:bodyPr/>
          <a:lstStyle>
            <a:lvl1pPr>
              <a:spcBef>
                <a:spcPts val="800"/>
              </a:spcBef>
              <a:defRPr sz="18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Content Placeholder 2"/>
          <p:cNvSpPr>
            <a:spLocks noGrp="1"/>
          </p:cNvSpPr>
          <p:nvPr>
            <p:ph sz="half" idx="13"/>
          </p:nvPr>
        </p:nvSpPr>
        <p:spPr>
          <a:xfrm>
            <a:off x="4584700" y="1700808"/>
            <a:ext cx="4121150" cy="4222750"/>
          </a:xfrm>
        </p:spPr>
        <p:txBody>
          <a:bodyPr/>
          <a:lstStyle>
            <a:lvl1pPr algn="l">
              <a:spcBef>
                <a:spcPts val="800"/>
              </a:spcBef>
              <a:defRPr sz="1800"/>
            </a:lvl1pPr>
            <a:lvl2pPr algn="l">
              <a:spcBef>
                <a:spcPts val="800"/>
              </a:spcBef>
              <a:defRPr sz="1400" b="0"/>
            </a:lvl2pPr>
            <a:lvl3pPr algn="l">
              <a:spcBef>
                <a:spcPts val="800"/>
              </a:spcBef>
              <a:defRPr sz="1400"/>
            </a:lvl3pPr>
            <a:lvl4pPr algn="l">
              <a:spcBef>
                <a:spcPts val="800"/>
              </a:spcBef>
              <a:defRPr sz="1400"/>
            </a:lvl4pPr>
            <a:lvl5pPr algn="l">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57200" y="1591056"/>
            <a:ext cx="8229600" cy="4525963"/>
          </a:xfrm>
        </p:spPr>
        <p:txBody>
          <a:bodyPr/>
          <a:lstStyle>
            <a:lvl1pPr>
              <a:buClr>
                <a:srgbClr val="E50071"/>
              </a:buClr>
              <a:defRPr sz="1800">
                <a:latin typeface="Arial" pitchFamily="34" charset="0"/>
                <a:cs typeface="Arial" pitchFamily="34" charset="0"/>
              </a:defRPr>
            </a:lvl1pPr>
            <a:lvl2pPr marL="742950" indent="-285750">
              <a:buClr>
                <a:srgbClr val="E50071"/>
              </a:buClr>
              <a:buFont typeface="Courier New" pitchFamily="49" charset="0"/>
              <a:buChar char="o"/>
              <a:defRPr sz="1600">
                <a:latin typeface="Arial" pitchFamily="34" charset="0"/>
                <a:cs typeface="Arial" pitchFamily="34" charset="0"/>
              </a:defRPr>
            </a:lvl2pPr>
            <a:lvl3pPr>
              <a:defRPr sz="14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4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GW v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a:xfrm>
            <a:off x="1338258" y="1206510"/>
            <a:ext cx="6877055" cy="4789486"/>
          </a:xfrm>
        </p:spPr>
        <p:txBody>
          <a:bodyPr/>
          <a:lstStyle>
            <a:lvl1pPr marL="357188" indent="-357188">
              <a:lnSpc>
                <a:spcPts val="2100"/>
              </a:lnSpc>
              <a:buFont typeface="Wingdings" pitchFamily="2" charset="2"/>
              <a:buChar char="§"/>
              <a:defRPr/>
            </a:lvl1pPr>
            <a:lvl2pPr marL="714375" indent="-357188">
              <a:lnSpc>
                <a:spcPts val="2100"/>
              </a:lnSpc>
              <a:buFont typeface="Arial" pitchFamily="34" charset="0"/>
              <a:buChar char="–"/>
              <a:defRPr/>
            </a:lvl2pPr>
            <a:lvl3pPr marL="1071563" indent="-357188">
              <a:lnSpc>
                <a:spcPts val="2100"/>
              </a:lnSpc>
              <a:buFont typeface="Wingdings" pitchFamily="2" charset="2"/>
              <a:buChar char="§"/>
              <a:defRPr/>
            </a:lvl3pPr>
            <a:lvl4pPr marL="1428750" indent="-357188">
              <a:lnSpc>
                <a:spcPts val="2100"/>
              </a:lnSpc>
              <a:buFont typeface="Arial" pitchFamily="34" charset="0"/>
              <a:buChar char="–"/>
              <a:defRPr/>
            </a:lvl4pPr>
            <a:lvl5pPr marL="1800225" indent="-371475">
              <a:lnSpc>
                <a:spcPts val="2100"/>
              </a:lnSpc>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 title and 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4458204" y="6538913"/>
            <a:ext cx="184730" cy="230832"/>
          </a:xfrm>
          <a:prstGeom prst="rect">
            <a:avLst/>
          </a:prstGeom>
          <a:noFill/>
          <a:ln>
            <a:noFill/>
          </a:ln>
          <a:extLst/>
        </p:spPr>
        <p:txBody>
          <a:bodyPr wrap="none">
            <a:spAutoFit/>
          </a:bodyPr>
          <a:lstStyle/>
          <a:p>
            <a:pPr algn="ctr">
              <a:defRPr/>
            </a:pPr>
            <a:endParaRPr lang="en-GB" sz="900" dirty="0">
              <a:solidFill>
                <a:srgbClr val="53575E"/>
              </a:solidFill>
              <a:latin typeface="Arial" pitchFamily="34" charset="0"/>
              <a:cs typeface="Arial" pitchFamily="34" charset="0"/>
            </a:endParaRPr>
          </a:p>
        </p:txBody>
      </p:sp>
      <p:sp>
        <p:nvSpPr>
          <p:cNvPr id="2" name="Title 1"/>
          <p:cNvSpPr>
            <a:spLocks noGrp="1"/>
          </p:cNvSpPr>
          <p:nvPr>
            <p:ph type="title"/>
          </p:nvPr>
        </p:nvSpPr>
        <p:spPr>
          <a:xfrm>
            <a:off x="132557" y="459581"/>
            <a:ext cx="6143956"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38150" y="2317750"/>
            <a:ext cx="8248650" cy="3873500"/>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p:cNvSpPr>
            <a:spLocks noGrp="1"/>
          </p:cNvSpPr>
          <p:nvPr>
            <p:ph type="body" sz="quarter" idx="15"/>
          </p:nvPr>
        </p:nvSpPr>
        <p:spPr>
          <a:xfrm>
            <a:off x="438150" y="1733550"/>
            <a:ext cx="8267700" cy="552450"/>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3"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0"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04369499-4228-4E8C-B675-6C0660245201}" type="slidenum">
              <a:rPr lang="en-GB"/>
              <a:pPr>
                <a:defRPr/>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438150" y="1968500"/>
            <a:ext cx="8267700" cy="356870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38150" y="5626100"/>
            <a:ext cx="8267700" cy="565150"/>
          </a:xfrm>
        </p:spPr>
        <p:txBody>
          <a:bodyPr>
            <a:normAutofit/>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2"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EF8C361E-EA0C-464E-9D28-667F6CFF19EF}" type="slidenum">
              <a:rPr lang="en-GB"/>
              <a:pPr>
                <a:defRPr/>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3268663" y="2005013"/>
            <a:ext cx="54292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44500" y="2005013"/>
            <a:ext cx="26606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2"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77F1B176-7F18-419A-B6C5-712E34A830A4}" type="slidenum">
              <a:rPr lang="en-GB"/>
              <a:pPr>
                <a:defRPr/>
              </a:pPr>
              <a:t>‹#›</a:t>
            </a:fld>
            <a:endParaRPr lang="en-GB" dirty="0"/>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and Content">
    <p:spTree>
      <p:nvGrpSpPr>
        <p:cNvPr id="1" name=""/>
        <p:cNvGrpSpPr/>
        <p:nvPr/>
      </p:nvGrpSpPr>
      <p:grpSpPr>
        <a:xfrm>
          <a:off x="0" y="0"/>
          <a:ext cx="0" cy="0"/>
          <a:chOff x="0" y="0"/>
          <a:chExt cx="0" cy="0"/>
        </a:xfrm>
      </p:grpSpPr>
      <p:pic>
        <p:nvPicPr>
          <p:cNvPr id="8"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9"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44500" y="1741488"/>
            <a:ext cx="8248650" cy="972683"/>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idx="18"/>
          </p:nvPr>
        </p:nvSpPr>
        <p:spPr>
          <a:xfrm>
            <a:off x="457200" y="3541487"/>
            <a:ext cx="8248650" cy="2649764"/>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p:cNvSpPr>
            <a:spLocks noGrp="1"/>
          </p:cNvSpPr>
          <p:nvPr>
            <p:ph type="body" sz="quarter" idx="19"/>
          </p:nvPr>
        </p:nvSpPr>
        <p:spPr>
          <a:xfrm>
            <a:off x="444500" y="2944118"/>
            <a:ext cx="8267700" cy="539823"/>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7"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15" name="Content Placeholder 14"/>
          <p:cNvSpPr>
            <a:spLocks noGrp="1"/>
          </p:cNvSpPr>
          <p:nvPr>
            <p:ph sz="quarter" idx="21"/>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0" name="Slide Number Placeholder 5"/>
          <p:cNvSpPr>
            <a:spLocks noGrp="1"/>
          </p:cNvSpPr>
          <p:nvPr>
            <p:ph type="sldNum" sz="quarter" idx="2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672D23C5-8EC0-454C-B912-28B2A4D8E995}" type="slidenum">
              <a:rPr lang="en-GB"/>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4175" y="285750"/>
            <a:ext cx="8229600" cy="7762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468313" y="16287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8"/>
          <p:cNvSpPr>
            <a:spLocks noChangeArrowheads="1"/>
          </p:cNvSpPr>
          <p:nvPr userDrawn="1"/>
        </p:nvSpPr>
        <p:spPr bwMode="auto">
          <a:xfrm>
            <a:off x="4016375" y="6538913"/>
            <a:ext cx="1066800" cy="228600"/>
          </a:xfrm>
          <a:prstGeom prst="rect">
            <a:avLst/>
          </a:prstGeom>
          <a:noFill/>
          <a:ln>
            <a:noFill/>
          </a:ln>
          <a:extLst/>
        </p:spPr>
        <p:txBody>
          <a:bodyPr wrap="none">
            <a:spAutoFit/>
          </a:bodyPr>
          <a:lstStyle/>
          <a:p>
            <a:pPr algn="ctr">
              <a:defRPr/>
            </a:pPr>
            <a:r>
              <a:rPr lang="en-GB" sz="900">
                <a:solidFill>
                  <a:srgbClr val="53575E"/>
                </a:solidFill>
              </a:rPr>
              <a:t>Prepared 13/2/17</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27" r:id="rId6"/>
    <p:sldLayoutId id="2147483728" r:id="rId7"/>
    <p:sldLayoutId id="2147483729" r:id="rId8"/>
    <p:sldLayoutId id="2147483730" r:id="rId9"/>
    <p:sldLayoutId id="2147483703" r:id="rId10"/>
    <p:sldLayoutId id="2147483704" r:id="rId11"/>
    <p:sldLayoutId id="2147483705" r:id="rId12"/>
    <p:sldLayoutId id="2147483731" r:id="rId13"/>
    <p:sldLayoutId id="2147483706" r:id="rId14"/>
    <p:sldLayoutId id="2147483707" r:id="rId15"/>
    <p:sldLayoutId id="2147483708" r:id="rId16"/>
    <p:sldLayoutId id="2147483710" r:id="rId17"/>
    <p:sldLayoutId id="2147483711" r:id="rId18"/>
    <p:sldLayoutId id="2147483712" r:id="rId19"/>
  </p:sldLayoutIdLst>
  <p:hf sldNum="0" hdr="0" dt="0"/>
  <p:txStyles>
    <p:titleStyle>
      <a:lvl1pPr algn="l" rtl="0" eaLnBrk="0" fontAlgn="base" hangingPunct="0">
        <a:spcBef>
          <a:spcPct val="0"/>
        </a:spcBef>
        <a:spcAft>
          <a:spcPct val="0"/>
        </a:spcAft>
        <a:defRPr sz="2800" b="1" kern="1200">
          <a:solidFill>
            <a:srgbClr val="53575E"/>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53575E"/>
          </a:solidFill>
          <a:latin typeface="Arial" pitchFamily="34" charset="0"/>
          <a:cs typeface="Arial" pitchFamily="34" charset="0"/>
        </a:defRPr>
      </a:lvl2pPr>
      <a:lvl3pPr algn="l" rtl="0" eaLnBrk="0" fontAlgn="base" hangingPunct="0">
        <a:spcBef>
          <a:spcPct val="0"/>
        </a:spcBef>
        <a:spcAft>
          <a:spcPct val="0"/>
        </a:spcAft>
        <a:defRPr sz="2800" b="1">
          <a:solidFill>
            <a:srgbClr val="53575E"/>
          </a:solidFill>
          <a:latin typeface="Arial" pitchFamily="34" charset="0"/>
          <a:cs typeface="Arial" pitchFamily="34" charset="0"/>
        </a:defRPr>
      </a:lvl3pPr>
      <a:lvl4pPr algn="l" rtl="0" eaLnBrk="0" fontAlgn="base" hangingPunct="0">
        <a:spcBef>
          <a:spcPct val="0"/>
        </a:spcBef>
        <a:spcAft>
          <a:spcPct val="0"/>
        </a:spcAft>
        <a:defRPr sz="2800" b="1">
          <a:solidFill>
            <a:srgbClr val="53575E"/>
          </a:solidFill>
          <a:latin typeface="Arial" pitchFamily="34" charset="0"/>
          <a:cs typeface="Arial" pitchFamily="34" charset="0"/>
        </a:defRPr>
      </a:lvl4pPr>
      <a:lvl5pPr algn="l" rtl="0" eaLnBrk="0" fontAlgn="base" hangingPunct="0">
        <a:spcBef>
          <a:spcPct val="0"/>
        </a:spcBef>
        <a:spcAft>
          <a:spcPct val="0"/>
        </a:spcAft>
        <a:defRPr sz="2800" b="1">
          <a:solidFill>
            <a:srgbClr val="53575E"/>
          </a:solidFill>
          <a:latin typeface="Arial" pitchFamily="34" charset="0"/>
          <a:cs typeface="Arial" pitchFamily="34" charset="0"/>
        </a:defRPr>
      </a:lvl5pPr>
      <a:lvl6pPr marL="457200" algn="l" rtl="0" fontAlgn="base">
        <a:spcBef>
          <a:spcPct val="0"/>
        </a:spcBef>
        <a:spcAft>
          <a:spcPct val="0"/>
        </a:spcAft>
        <a:defRPr sz="2800" b="1">
          <a:solidFill>
            <a:srgbClr val="53575E"/>
          </a:solidFill>
          <a:latin typeface="Arial" pitchFamily="34" charset="0"/>
          <a:cs typeface="Arial" pitchFamily="34" charset="0"/>
        </a:defRPr>
      </a:lvl6pPr>
      <a:lvl7pPr marL="914400" algn="l" rtl="0" fontAlgn="base">
        <a:spcBef>
          <a:spcPct val="0"/>
        </a:spcBef>
        <a:spcAft>
          <a:spcPct val="0"/>
        </a:spcAft>
        <a:defRPr sz="2800" b="1">
          <a:solidFill>
            <a:srgbClr val="53575E"/>
          </a:solidFill>
          <a:latin typeface="Arial" pitchFamily="34" charset="0"/>
          <a:cs typeface="Arial" pitchFamily="34" charset="0"/>
        </a:defRPr>
      </a:lvl7pPr>
      <a:lvl8pPr marL="1371600" algn="l" rtl="0" fontAlgn="base">
        <a:spcBef>
          <a:spcPct val="0"/>
        </a:spcBef>
        <a:spcAft>
          <a:spcPct val="0"/>
        </a:spcAft>
        <a:defRPr sz="2800" b="1">
          <a:solidFill>
            <a:srgbClr val="53575E"/>
          </a:solidFill>
          <a:latin typeface="Arial" pitchFamily="34" charset="0"/>
          <a:cs typeface="Arial" pitchFamily="34" charset="0"/>
        </a:defRPr>
      </a:lvl8pPr>
      <a:lvl9pPr marL="1828800" algn="l" rtl="0" fontAlgn="base">
        <a:spcBef>
          <a:spcPct val="0"/>
        </a:spcBef>
        <a:spcAft>
          <a:spcPct val="0"/>
        </a:spcAft>
        <a:defRPr sz="2800" b="1">
          <a:solidFill>
            <a:srgbClr val="53575E"/>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530" name="Title Placeholder 1"/>
          <p:cNvSpPr>
            <a:spLocks noGrp="1"/>
          </p:cNvSpPr>
          <p:nvPr>
            <p:ph type="title"/>
          </p:nvPr>
        </p:nvSpPr>
        <p:spPr bwMode="auto">
          <a:xfrm>
            <a:off x="384175" y="285750"/>
            <a:ext cx="8229600" cy="7762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2253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22532" name="Picture 7" descr="45065635_PP_top2_01.jpg"/>
          <p:cNvPicPr>
            <a:picLocks noChangeAspect="1"/>
          </p:cNvPicPr>
          <p:nvPr userDrawn="1"/>
        </p:nvPicPr>
        <p:blipFill>
          <a:blip r:embed="rId21"/>
          <a:srcRect/>
          <a:stretch>
            <a:fillRect/>
          </a:stretch>
        </p:blipFill>
        <p:spPr bwMode="auto">
          <a:xfrm>
            <a:off x="0" y="0"/>
            <a:ext cx="9144000" cy="401638"/>
          </a:xfrm>
          <a:prstGeom prst="rect">
            <a:avLst/>
          </a:prstGeom>
          <a:noFill/>
          <a:ln w="9525">
            <a:noFill/>
            <a:miter lim="800000"/>
            <a:headEnd/>
            <a:tailEnd/>
          </a:ln>
        </p:spPr>
      </p:pic>
      <p:sp>
        <p:nvSpPr>
          <p:cNvPr id="1029"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32" r:id="rId6"/>
    <p:sldLayoutId id="2147483733" r:id="rId7"/>
    <p:sldLayoutId id="2147483734" r:id="rId8"/>
    <p:sldLayoutId id="2147483735" r:id="rId9"/>
    <p:sldLayoutId id="2147483718" r:id="rId10"/>
    <p:sldLayoutId id="2147483719" r:id="rId11"/>
    <p:sldLayoutId id="2147483720" r:id="rId12"/>
    <p:sldLayoutId id="2147483736" r:id="rId13"/>
    <p:sldLayoutId id="2147483721" r:id="rId14"/>
    <p:sldLayoutId id="2147483722" r:id="rId15"/>
    <p:sldLayoutId id="2147483723" r:id="rId16"/>
    <p:sldLayoutId id="2147483724" r:id="rId17"/>
    <p:sldLayoutId id="2147483725" r:id="rId18"/>
    <p:sldLayoutId id="2147483726" r:id="rId19"/>
  </p:sldLayoutIdLst>
  <p:hf sldNum="0" hdr="0" dt="0"/>
  <p:txStyles>
    <p:titleStyle>
      <a:lvl1pPr algn="l" rtl="0" eaLnBrk="0" fontAlgn="base" hangingPunct="0">
        <a:spcBef>
          <a:spcPct val="0"/>
        </a:spcBef>
        <a:spcAft>
          <a:spcPct val="0"/>
        </a:spcAft>
        <a:defRPr sz="2800" b="1" kern="1200">
          <a:solidFill>
            <a:srgbClr val="53575E"/>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53575E"/>
          </a:solidFill>
          <a:latin typeface="Arial" pitchFamily="34" charset="0"/>
          <a:cs typeface="Arial" pitchFamily="34" charset="0"/>
        </a:defRPr>
      </a:lvl2pPr>
      <a:lvl3pPr algn="l" rtl="0" eaLnBrk="0" fontAlgn="base" hangingPunct="0">
        <a:spcBef>
          <a:spcPct val="0"/>
        </a:spcBef>
        <a:spcAft>
          <a:spcPct val="0"/>
        </a:spcAft>
        <a:defRPr sz="2800" b="1">
          <a:solidFill>
            <a:srgbClr val="53575E"/>
          </a:solidFill>
          <a:latin typeface="Arial" pitchFamily="34" charset="0"/>
          <a:cs typeface="Arial" pitchFamily="34" charset="0"/>
        </a:defRPr>
      </a:lvl3pPr>
      <a:lvl4pPr algn="l" rtl="0" eaLnBrk="0" fontAlgn="base" hangingPunct="0">
        <a:spcBef>
          <a:spcPct val="0"/>
        </a:spcBef>
        <a:spcAft>
          <a:spcPct val="0"/>
        </a:spcAft>
        <a:defRPr sz="2800" b="1">
          <a:solidFill>
            <a:srgbClr val="53575E"/>
          </a:solidFill>
          <a:latin typeface="Arial" pitchFamily="34" charset="0"/>
          <a:cs typeface="Arial" pitchFamily="34" charset="0"/>
        </a:defRPr>
      </a:lvl4pPr>
      <a:lvl5pPr algn="l" rtl="0" eaLnBrk="0" fontAlgn="base" hangingPunct="0">
        <a:spcBef>
          <a:spcPct val="0"/>
        </a:spcBef>
        <a:spcAft>
          <a:spcPct val="0"/>
        </a:spcAft>
        <a:defRPr sz="2800" b="1">
          <a:solidFill>
            <a:srgbClr val="53575E"/>
          </a:solidFill>
          <a:latin typeface="Arial" pitchFamily="34" charset="0"/>
          <a:cs typeface="Arial" pitchFamily="34" charset="0"/>
        </a:defRPr>
      </a:lvl5pPr>
      <a:lvl6pPr marL="457200" algn="l" rtl="0" fontAlgn="base">
        <a:spcBef>
          <a:spcPct val="0"/>
        </a:spcBef>
        <a:spcAft>
          <a:spcPct val="0"/>
        </a:spcAft>
        <a:defRPr sz="2800" b="1">
          <a:solidFill>
            <a:srgbClr val="53575E"/>
          </a:solidFill>
          <a:latin typeface="Arial" pitchFamily="34" charset="0"/>
          <a:cs typeface="Arial" pitchFamily="34" charset="0"/>
        </a:defRPr>
      </a:lvl6pPr>
      <a:lvl7pPr marL="914400" algn="l" rtl="0" fontAlgn="base">
        <a:spcBef>
          <a:spcPct val="0"/>
        </a:spcBef>
        <a:spcAft>
          <a:spcPct val="0"/>
        </a:spcAft>
        <a:defRPr sz="2800" b="1">
          <a:solidFill>
            <a:srgbClr val="53575E"/>
          </a:solidFill>
          <a:latin typeface="Arial" pitchFamily="34" charset="0"/>
          <a:cs typeface="Arial" pitchFamily="34" charset="0"/>
        </a:defRPr>
      </a:lvl7pPr>
      <a:lvl8pPr marL="1371600" algn="l" rtl="0" fontAlgn="base">
        <a:spcBef>
          <a:spcPct val="0"/>
        </a:spcBef>
        <a:spcAft>
          <a:spcPct val="0"/>
        </a:spcAft>
        <a:defRPr sz="2800" b="1">
          <a:solidFill>
            <a:srgbClr val="53575E"/>
          </a:solidFill>
          <a:latin typeface="Arial" pitchFamily="34" charset="0"/>
          <a:cs typeface="Arial" pitchFamily="34" charset="0"/>
        </a:defRPr>
      </a:lvl8pPr>
      <a:lvl9pPr marL="1828800" algn="l" rtl="0" fontAlgn="base">
        <a:spcBef>
          <a:spcPct val="0"/>
        </a:spcBef>
        <a:spcAft>
          <a:spcPct val="0"/>
        </a:spcAft>
        <a:defRPr sz="2800" b="1">
          <a:solidFill>
            <a:srgbClr val="53575E"/>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hyperlink" Target="http://www.cdc.gov/diabetes/pubs/pdf/ndfs_2011.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www.idf.org/diabetesatlas" TargetMode="External"/><Relationship Id="rId5" Type="http://schemas.openxmlformats.org/officeDocument/2006/relationships/image" Target="../media/image13.png"/><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nice.org.uk/guidance/ng28/resources/algorithm-for-blood-glucose-lowering-therapy-in-adults-with-type-2-diabetes-2185604173"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www.sign.ac.uk/guidelines/fulltext/11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onlinelibrary.wiley.com/doi/10.1111/dme.12232/full" TargetMode="External"/><Relationship Id="rId5" Type="http://schemas.openxmlformats.org/officeDocument/2006/relationships/hyperlink" Target="http://onlinelibrary.wiley.com/doi/10.1111/dme.2013.30.issue-10/issuetoc"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468313" y="908646"/>
            <a:ext cx="8229600" cy="4392562"/>
          </a:xfrm>
        </p:spPr>
        <p:txBody>
          <a:bodyPr lIns="0"/>
          <a:lstStyle/>
          <a:p>
            <a:pPr marL="0" indent="0">
              <a:lnSpc>
                <a:spcPct val="90000"/>
              </a:lnSpc>
              <a:buFont typeface="Arial" charset="0"/>
              <a:buNone/>
            </a:pPr>
            <a:r>
              <a:rPr lang="en-GB" sz="2800" b="1" dirty="0">
                <a:solidFill>
                  <a:srgbClr val="C00000"/>
                </a:solidFill>
                <a:latin typeface="Arial" charset="0"/>
                <a:cs typeface="Arial" charset="0"/>
              </a:rPr>
              <a:t>Chris Sainsbury</a:t>
            </a:r>
          </a:p>
          <a:p>
            <a:pPr marL="0" indent="0">
              <a:lnSpc>
                <a:spcPct val="90000"/>
              </a:lnSpc>
              <a:buFont typeface="Arial" charset="0"/>
              <a:buNone/>
            </a:pPr>
            <a:endParaRPr lang="en-GB" sz="2800" b="1" dirty="0">
              <a:solidFill>
                <a:srgbClr val="C00000"/>
              </a:solidFill>
              <a:latin typeface="Arial" charset="0"/>
              <a:cs typeface="Arial" charset="0"/>
            </a:endParaRPr>
          </a:p>
          <a:p>
            <a:pPr marL="0" indent="0">
              <a:lnSpc>
                <a:spcPct val="90000"/>
              </a:lnSpc>
              <a:buFont typeface="Arial" charset="0"/>
              <a:buNone/>
            </a:pPr>
            <a:r>
              <a:rPr lang="en-GB" sz="2200" dirty="0">
                <a:latin typeface="Arial" charset="0"/>
                <a:cs typeface="Arial" charset="0"/>
              </a:rPr>
              <a:t>Consultant Physician (Diabetes &amp; Endocrinology)</a:t>
            </a:r>
          </a:p>
          <a:p>
            <a:pPr marL="0" indent="0">
              <a:lnSpc>
                <a:spcPct val="90000"/>
              </a:lnSpc>
              <a:buFont typeface="Arial" charset="0"/>
              <a:buNone/>
            </a:pPr>
            <a:r>
              <a:rPr lang="en-GB" sz="2200" dirty="0" err="1">
                <a:latin typeface="Arial" charset="0"/>
                <a:cs typeface="Arial" charset="0"/>
              </a:rPr>
              <a:t>Gartnavel</a:t>
            </a:r>
            <a:r>
              <a:rPr lang="en-GB" sz="2200" dirty="0">
                <a:latin typeface="Arial" charset="0"/>
                <a:cs typeface="Arial" charset="0"/>
              </a:rPr>
              <a:t> General Hospital</a:t>
            </a: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r>
              <a:rPr lang="en-GB" sz="2200" dirty="0">
                <a:latin typeface="Arial" charset="0"/>
                <a:cs typeface="Arial" charset="0"/>
              </a:rPr>
              <a:t>c.sainsbury@nhs.net</a:t>
            </a:r>
          </a:p>
          <a:p>
            <a:pPr marL="0" indent="0">
              <a:lnSpc>
                <a:spcPct val="90000"/>
              </a:lnSpc>
              <a:buFont typeface="Arial" charset="0"/>
              <a:buNone/>
            </a:pPr>
            <a:r>
              <a:rPr lang="en-GB" sz="2200" dirty="0">
                <a:latin typeface="Arial" charset="0"/>
                <a:cs typeface="Arial" charset="0"/>
              </a:rPr>
              <a:t>@</a:t>
            </a:r>
            <a:r>
              <a:rPr lang="en-GB" sz="2200" dirty="0" err="1">
                <a:latin typeface="Arial" charset="0"/>
                <a:cs typeface="Arial" charset="0"/>
              </a:rPr>
              <a:t>csainsbury</a:t>
            </a:r>
            <a:endParaRPr lang="en-GB" sz="2200" dirty="0">
              <a:latin typeface="Arial" charset="0"/>
              <a:cs typeface="Arial" charset="0"/>
            </a:endParaRPr>
          </a:p>
          <a:p>
            <a:pPr marL="0" indent="0">
              <a:lnSpc>
                <a:spcPct val="90000"/>
              </a:lnSpc>
              <a:buFont typeface="Arial" charset="0"/>
              <a:buNone/>
            </a:pPr>
            <a:r>
              <a:rPr lang="en-GB" sz="2200" dirty="0">
                <a:latin typeface="Arial" charset="0"/>
                <a:cs typeface="Arial" charset="0"/>
              </a:rPr>
              <a:t>http://glucose.ai</a:t>
            </a:r>
          </a:p>
        </p:txBody>
      </p:sp>
    </p:spTree>
    <p:extLst>
      <p:ext uri="{BB962C8B-B14F-4D97-AF65-F5344CB8AC3E}">
        <p14:creationId xmlns:p14="http://schemas.microsoft.com/office/powerpoint/2010/main" val="188204450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4920514"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new insulins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Char char="•"/>
            </a:pPr>
            <a:r>
              <a:rPr lang="en-GB" sz="2400" dirty="0">
                <a:latin typeface="Arial" charset="0"/>
                <a:cs typeface="Arial" charset="0"/>
              </a:rPr>
              <a:t>longer acting long-acting insulins</a:t>
            </a:r>
          </a:p>
          <a:p>
            <a:pPr marL="0" indent="0">
              <a:lnSpc>
                <a:spcPct val="90000"/>
              </a:lnSpc>
              <a:buNone/>
            </a:pPr>
            <a:r>
              <a:rPr lang="en-GB" sz="2400" dirty="0">
                <a:latin typeface="Arial" charset="0"/>
                <a:cs typeface="Arial" charset="0"/>
              </a:rPr>
              <a:t>	lower intra-individual variability of day-to-day action</a:t>
            </a:r>
          </a:p>
          <a:p>
            <a:pPr marL="0" indent="0">
              <a:lnSpc>
                <a:spcPct val="90000"/>
              </a:lnSpc>
              <a:buNone/>
            </a:pPr>
            <a:r>
              <a:rPr lang="en-GB" sz="2400" dirty="0">
                <a:latin typeface="Arial" charset="0"/>
                <a:cs typeface="Arial" charset="0"/>
              </a:rPr>
              <a:t>	less overnight hypoglycaemia</a:t>
            </a:r>
          </a:p>
          <a:p>
            <a:pPr marL="0" indent="0">
              <a:lnSpc>
                <a:spcPct val="90000"/>
              </a:lnSpc>
              <a:buNone/>
            </a:pPr>
            <a:r>
              <a:rPr lang="en-GB" sz="2400" dirty="0">
                <a:latin typeface="Arial" charset="0"/>
                <a:cs typeface="Arial" charset="0"/>
              </a:rPr>
              <a:t>	dose timing flexibility</a:t>
            </a:r>
          </a:p>
          <a:p>
            <a:pPr marL="0" indent="0">
              <a:lnSpc>
                <a:spcPct val="90000"/>
              </a:lnSpc>
              <a:buNone/>
            </a:pPr>
            <a:r>
              <a:rPr lang="en-GB" sz="2400" dirty="0">
                <a:latin typeface="Arial" charset="0"/>
                <a:cs typeface="Arial" charset="0"/>
              </a:rPr>
              <a:t>	? less DKA in intermittent insulin users</a:t>
            </a:r>
          </a:p>
          <a:p>
            <a:pPr marL="0" indent="0">
              <a:lnSpc>
                <a:spcPct val="90000"/>
              </a:lnSpc>
              <a:buNone/>
            </a:pPr>
            <a:endParaRPr lang="en-GB" sz="2400" dirty="0">
              <a:latin typeface="Arial" charset="0"/>
              <a:cs typeface="Arial" charset="0"/>
            </a:endParaRPr>
          </a:p>
          <a:p>
            <a:pPr marL="0" indent="0">
              <a:lnSpc>
                <a:spcPct val="90000"/>
              </a:lnSpc>
              <a:buNone/>
            </a:pPr>
            <a:r>
              <a:rPr lang="en-GB" sz="2400" dirty="0">
                <a:latin typeface="Arial" charset="0"/>
                <a:cs typeface="Arial" charset="0"/>
              </a:rPr>
              <a:t>	insulin glargine U300 (</a:t>
            </a:r>
            <a:r>
              <a:rPr lang="en-GB" sz="2400" dirty="0" err="1">
                <a:latin typeface="Arial" charset="0"/>
                <a:cs typeface="Arial" charset="0"/>
              </a:rPr>
              <a:t>Tuojeo</a:t>
            </a:r>
            <a:r>
              <a:rPr lang="en-GB" sz="2400" dirty="0">
                <a:latin typeface="Arial" charset="0"/>
                <a:cs typeface="Arial" charset="0"/>
              </a:rPr>
              <a:t>)</a:t>
            </a:r>
          </a:p>
          <a:p>
            <a:pPr marL="0" indent="0">
              <a:lnSpc>
                <a:spcPct val="90000"/>
              </a:lnSpc>
              <a:buNone/>
            </a:pPr>
            <a:r>
              <a:rPr lang="en-GB" sz="2400" dirty="0">
                <a:latin typeface="Arial" charset="0"/>
                <a:cs typeface="Arial" charset="0"/>
              </a:rPr>
              <a:t>	insulin </a:t>
            </a:r>
            <a:r>
              <a:rPr lang="en-GB" sz="2400" dirty="0" err="1">
                <a:latin typeface="Arial" charset="0"/>
                <a:cs typeface="Arial" charset="0"/>
              </a:rPr>
              <a:t>degludec</a:t>
            </a:r>
            <a:r>
              <a:rPr lang="en-GB" sz="2400" dirty="0">
                <a:latin typeface="Arial" charset="0"/>
                <a:cs typeface="Arial" charset="0"/>
              </a:rPr>
              <a:t> (</a:t>
            </a:r>
            <a:r>
              <a:rPr lang="en-GB" sz="2400" dirty="0" err="1">
                <a:latin typeface="Arial" charset="0"/>
                <a:cs typeface="Arial" charset="0"/>
              </a:rPr>
              <a:t>Tresiba</a:t>
            </a:r>
            <a:r>
              <a:rPr lang="en-GB" sz="2400" dirty="0">
                <a:latin typeface="Arial" charset="0"/>
                <a:cs typeface="Arial" charset="0"/>
              </a:rPr>
              <a:t>)</a:t>
            </a:r>
          </a:p>
        </p:txBody>
      </p:sp>
    </p:spTree>
    <p:extLst>
      <p:ext uri="{BB962C8B-B14F-4D97-AF65-F5344CB8AC3E}">
        <p14:creationId xmlns:p14="http://schemas.microsoft.com/office/powerpoint/2010/main" val="36514887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5895140"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pump technologies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Medtronic 670G – FDA approved</a:t>
            </a:r>
          </a:p>
          <a:p>
            <a:pPr>
              <a:lnSpc>
                <a:spcPct val="90000"/>
              </a:lnSpc>
            </a:pPr>
            <a:endParaRPr lang="en-GB" sz="2400" dirty="0">
              <a:latin typeface="Arial" charset="0"/>
              <a:cs typeface="Arial" charset="0"/>
            </a:endParaRPr>
          </a:p>
        </p:txBody>
      </p:sp>
      <p:pic>
        <p:nvPicPr>
          <p:cNvPr id="3" name="Picture 2"/>
          <p:cNvPicPr>
            <a:picLocks noChangeAspect="1"/>
          </p:cNvPicPr>
          <p:nvPr/>
        </p:nvPicPr>
        <p:blipFill>
          <a:blip r:embed="rId3"/>
          <a:stretch>
            <a:fillRect/>
          </a:stretch>
        </p:blipFill>
        <p:spPr>
          <a:xfrm>
            <a:off x="179512" y="1700808"/>
            <a:ext cx="6804248" cy="4455514"/>
          </a:xfrm>
          <a:prstGeom prst="rect">
            <a:avLst/>
          </a:prstGeom>
        </p:spPr>
      </p:pic>
    </p:spTree>
    <p:extLst>
      <p:ext uri="{BB962C8B-B14F-4D97-AF65-F5344CB8AC3E}">
        <p14:creationId xmlns:p14="http://schemas.microsoft.com/office/powerpoint/2010/main" val="306876478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9" y="200134"/>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glucose sensing via CGMS</a:t>
            </a:r>
          </a:p>
        </p:txBody>
      </p:sp>
      <p:sp>
        <p:nvSpPr>
          <p:cNvPr id="3" name="Rectangle 2"/>
          <p:cNvSpPr/>
          <p:nvPr/>
        </p:nvSpPr>
        <p:spPr>
          <a:xfrm>
            <a:off x="5796136" y="2888940"/>
            <a:ext cx="3024336" cy="11521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manual entry:</a:t>
            </a:r>
          </a:p>
          <a:p>
            <a:pPr algn="ctr"/>
            <a:r>
              <a:rPr lang="en-GB" sz="2400" dirty="0">
                <a:latin typeface="Arial" panose="020B0604020202020204" pitchFamily="34" charset="0"/>
                <a:cs typeface="Arial" panose="020B0604020202020204" pitchFamily="34" charset="0"/>
              </a:rPr>
              <a:t>CHO intake</a:t>
            </a:r>
          </a:p>
        </p:txBody>
      </p:sp>
      <p:sp>
        <p:nvSpPr>
          <p:cNvPr id="5" name="Oval 4"/>
          <p:cNvSpPr/>
          <p:nvPr/>
        </p:nvSpPr>
        <p:spPr>
          <a:xfrm>
            <a:off x="1619673" y="270892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algorithm</a:t>
            </a:r>
          </a:p>
        </p:txBody>
      </p:sp>
      <p:sp>
        <p:nvSpPr>
          <p:cNvPr id="6" name="Rectangle 5"/>
          <p:cNvSpPr/>
          <p:nvPr/>
        </p:nvSpPr>
        <p:spPr>
          <a:xfrm>
            <a:off x="1403649" y="5013176"/>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insulin dose adjustment</a:t>
            </a:r>
          </a:p>
        </p:txBody>
      </p:sp>
      <p:cxnSp>
        <p:nvCxnSpPr>
          <p:cNvPr id="8" name="Straight Arrow Connector 7"/>
          <p:cNvCxnSpPr>
            <a:cxnSpLocks/>
            <a:stCxn id="2" idx="2"/>
            <a:endCxn id="5" idx="0"/>
          </p:cNvCxnSpPr>
          <p:nvPr/>
        </p:nvCxnSpPr>
        <p:spPr>
          <a:xfrm>
            <a:off x="2915817" y="1352262"/>
            <a:ext cx="0" cy="1356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3" idx="1"/>
            <a:endCxn id="5" idx="6"/>
          </p:cNvCxnSpPr>
          <p:nvPr/>
        </p:nvCxnSpPr>
        <p:spPr>
          <a:xfrm flipH="1">
            <a:off x="4211961" y="3465004"/>
            <a:ext cx="1584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4"/>
          </p:cNvCxnSpPr>
          <p:nvPr/>
        </p:nvCxnSpPr>
        <p:spPr>
          <a:xfrm>
            <a:off x="2915817" y="4221088"/>
            <a:ext cx="0" cy="7920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2" idx="1"/>
          </p:cNvCxnSpPr>
          <p:nvPr/>
        </p:nvCxnSpPr>
        <p:spPr>
          <a:xfrm rot="10800000">
            <a:off x="1403649" y="776198"/>
            <a:ext cx="12700" cy="4813042"/>
          </a:xfrm>
          <a:prstGeom prst="bentConnector3">
            <a:avLst>
              <a:gd name="adj1" fmla="val 531428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80112" y="404664"/>
            <a:ext cx="3105337" cy="461665"/>
          </a:xfrm>
          <a:prstGeom prst="rect">
            <a:avLst/>
          </a:prstGeom>
        </p:spPr>
        <p:txBody>
          <a:bodyPr wrap="none">
            <a:spAutoFit/>
          </a:bodyPr>
          <a:lstStyle/>
          <a:p>
            <a:r>
              <a:rPr lang="en-GB" sz="2400" b="1" dirty="0">
                <a:solidFill>
                  <a:srgbClr val="C00000"/>
                </a:solidFill>
              </a:rPr>
              <a:t>Hybrid Closed Loop</a:t>
            </a:r>
            <a:endParaRPr lang="en-GB" sz="2400" dirty="0"/>
          </a:p>
        </p:txBody>
      </p:sp>
    </p:spTree>
    <p:extLst>
      <p:ext uri="{BB962C8B-B14F-4D97-AF65-F5344CB8AC3E}">
        <p14:creationId xmlns:p14="http://schemas.microsoft.com/office/powerpoint/2010/main" val="181090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9" y="200134"/>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glucose sensing via CGMS</a:t>
            </a:r>
          </a:p>
        </p:txBody>
      </p:sp>
      <p:sp>
        <p:nvSpPr>
          <p:cNvPr id="3" name="Rectangle 2"/>
          <p:cNvSpPr/>
          <p:nvPr/>
        </p:nvSpPr>
        <p:spPr>
          <a:xfrm>
            <a:off x="5796136" y="2888940"/>
            <a:ext cx="3024336" cy="11521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manual entry:</a:t>
            </a:r>
          </a:p>
          <a:p>
            <a:pPr algn="ctr"/>
            <a:r>
              <a:rPr lang="en-GB" sz="2400" dirty="0">
                <a:latin typeface="Arial" panose="020B0604020202020204" pitchFamily="34" charset="0"/>
                <a:cs typeface="Arial" panose="020B0604020202020204" pitchFamily="34" charset="0"/>
              </a:rPr>
              <a:t>CHO intake</a:t>
            </a:r>
          </a:p>
        </p:txBody>
      </p:sp>
      <p:sp>
        <p:nvSpPr>
          <p:cNvPr id="5" name="Oval 4"/>
          <p:cNvSpPr/>
          <p:nvPr/>
        </p:nvSpPr>
        <p:spPr>
          <a:xfrm>
            <a:off x="1619673" y="270892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algorithm</a:t>
            </a:r>
          </a:p>
        </p:txBody>
      </p:sp>
      <p:sp>
        <p:nvSpPr>
          <p:cNvPr id="6" name="Rectangle 5"/>
          <p:cNvSpPr/>
          <p:nvPr/>
        </p:nvSpPr>
        <p:spPr>
          <a:xfrm>
            <a:off x="1403649" y="5013176"/>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insulin dose adjustment</a:t>
            </a:r>
          </a:p>
        </p:txBody>
      </p:sp>
      <p:cxnSp>
        <p:nvCxnSpPr>
          <p:cNvPr id="8" name="Straight Arrow Connector 7"/>
          <p:cNvCxnSpPr>
            <a:cxnSpLocks/>
            <a:stCxn id="2" idx="2"/>
            <a:endCxn id="5" idx="0"/>
          </p:cNvCxnSpPr>
          <p:nvPr/>
        </p:nvCxnSpPr>
        <p:spPr>
          <a:xfrm>
            <a:off x="2915817" y="1352262"/>
            <a:ext cx="0" cy="1356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3" idx="1"/>
            <a:endCxn id="5" idx="6"/>
          </p:cNvCxnSpPr>
          <p:nvPr/>
        </p:nvCxnSpPr>
        <p:spPr>
          <a:xfrm flipH="1">
            <a:off x="4211961" y="3465004"/>
            <a:ext cx="1584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4"/>
          </p:cNvCxnSpPr>
          <p:nvPr/>
        </p:nvCxnSpPr>
        <p:spPr>
          <a:xfrm>
            <a:off x="2915817" y="4221088"/>
            <a:ext cx="0" cy="7920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2" idx="1"/>
          </p:cNvCxnSpPr>
          <p:nvPr/>
        </p:nvCxnSpPr>
        <p:spPr>
          <a:xfrm rot="10800000">
            <a:off x="1403649" y="776198"/>
            <a:ext cx="12700" cy="4813042"/>
          </a:xfrm>
          <a:prstGeom prst="bentConnector3">
            <a:avLst>
              <a:gd name="adj1" fmla="val 531428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80112" y="404664"/>
            <a:ext cx="3105337" cy="461665"/>
          </a:xfrm>
          <a:prstGeom prst="rect">
            <a:avLst/>
          </a:prstGeom>
        </p:spPr>
        <p:txBody>
          <a:bodyPr wrap="none">
            <a:spAutoFit/>
          </a:bodyPr>
          <a:lstStyle/>
          <a:p>
            <a:r>
              <a:rPr lang="en-GB" sz="2400" b="1" dirty="0">
                <a:solidFill>
                  <a:srgbClr val="C00000"/>
                </a:solidFill>
              </a:rPr>
              <a:t>Hybrid Closed Loop</a:t>
            </a:r>
            <a:endParaRPr lang="en-GB" sz="2400" dirty="0"/>
          </a:p>
        </p:txBody>
      </p:sp>
      <p:sp>
        <p:nvSpPr>
          <p:cNvPr id="4" name="Rectangle 3"/>
          <p:cNvSpPr/>
          <p:nvPr/>
        </p:nvSpPr>
        <p:spPr>
          <a:xfrm>
            <a:off x="5004048" y="4489608"/>
            <a:ext cx="3916713" cy="707886"/>
          </a:xfrm>
          <a:prstGeom prst="rect">
            <a:avLst/>
          </a:prstGeom>
        </p:spPr>
        <p:txBody>
          <a:bodyPr wrap="none">
            <a:spAutoFit/>
          </a:bodyPr>
          <a:lstStyle/>
          <a:p>
            <a:r>
              <a:rPr lang="en-GB" sz="2000" dirty="0"/>
              <a:t>model / fuzzy logic based</a:t>
            </a:r>
          </a:p>
          <a:p>
            <a:r>
              <a:rPr lang="en-GB" sz="2000" dirty="0"/>
              <a:t>no machine learning / AI element</a:t>
            </a:r>
          </a:p>
        </p:txBody>
      </p:sp>
      <p:cxnSp>
        <p:nvCxnSpPr>
          <p:cNvPr id="15" name="Straight Connector 14"/>
          <p:cNvCxnSpPr>
            <a:stCxn id="5" idx="5"/>
            <a:endCxn id="4" idx="1"/>
          </p:cNvCxnSpPr>
          <p:nvPr/>
        </p:nvCxnSpPr>
        <p:spPr>
          <a:xfrm>
            <a:off x="3832329" y="3999636"/>
            <a:ext cx="1171719" cy="843915"/>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284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Medtronic / IBM Watson – sugar.IQ</a:t>
            </a: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pattern recognition using multiple data sources:</a:t>
            </a:r>
          </a:p>
          <a:p>
            <a:pPr>
              <a:lnSpc>
                <a:spcPct val="90000"/>
              </a:lnSpc>
            </a:pPr>
            <a:r>
              <a:rPr lang="en-GB" sz="2400" dirty="0">
                <a:latin typeface="Arial" charset="0"/>
                <a:cs typeface="Arial" charset="0"/>
              </a:rPr>
              <a:t>CBG / CGMS, accelerometer data, CHO / nutritional data, location, weather </a:t>
            </a:r>
            <a:r>
              <a:rPr lang="en-GB" sz="2400" dirty="0" err="1">
                <a:latin typeface="Arial" charset="0"/>
                <a:cs typeface="Arial" charset="0"/>
              </a:rPr>
              <a:t>etc</a:t>
            </a:r>
            <a:endParaRPr lang="en-GB" sz="2400" dirty="0">
              <a:latin typeface="Arial" charset="0"/>
              <a:cs typeface="Arial" charset="0"/>
            </a:endParaRPr>
          </a:p>
        </p:txBody>
      </p:sp>
      <p:pic>
        <p:nvPicPr>
          <p:cNvPr id="2" name="Picture 1"/>
          <p:cNvPicPr>
            <a:picLocks noChangeAspect="1"/>
          </p:cNvPicPr>
          <p:nvPr/>
        </p:nvPicPr>
        <p:blipFill>
          <a:blip r:embed="rId2"/>
          <a:stretch>
            <a:fillRect/>
          </a:stretch>
        </p:blipFill>
        <p:spPr>
          <a:xfrm>
            <a:off x="395536" y="1700807"/>
            <a:ext cx="5256584" cy="2915263"/>
          </a:xfrm>
          <a:prstGeom prst="rect">
            <a:avLst/>
          </a:prstGeom>
        </p:spPr>
      </p:pic>
      <p:sp>
        <p:nvSpPr>
          <p:cNvPr id="3" name="Rectangle 2"/>
          <p:cNvSpPr/>
          <p:nvPr/>
        </p:nvSpPr>
        <p:spPr>
          <a:xfrm>
            <a:off x="466464" y="332656"/>
            <a:ext cx="6157840"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machine learning / AI</a:t>
            </a: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33267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628800"/>
            <a:ext cx="2897524"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2 Diabetes</a:t>
            </a:r>
          </a:p>
        </p:txBody>
      </p:sp>
    </p:spTree>
    <p:extLst>
      <p:ext uri="{BB962C8B-B14F-4D97-AF65-F5344CB8AC3E}">
        <p14:creationId xmlns:p14="http://schemas.microsoft.com/office/powerpoint/2010/main" val="391770492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nvGraphicFramePr>
        <p:xfrm>
          <a:off x="4343400" y="2247900"/>
          <a:ext cx="4902200" cy="3878263"/>
        </p:xfrm>
        <a:graphic>
          <a:graphicData uri="http://schemas.openxmlformats.org/drawingml/2006/chart">
            <c:chart xmlns:c="http://schemas.openxmlformats.org/drawingml/2006/chart" xmlns:r="http://schemas.openxmlformats.org/officeDocument/2006/relationships" r:id="rId3"/>
          </a:graphicData>
        </a:graphic>
      </p:graphicFrame>
      <p:sp>
        <p:nvSpPr>
          <p:cNvPr id="47106" name="Title 1"/>
          <p:cNvSpPr>
            <a:spLocks noGrp="1"/>
          </p:cNvSpPr>
          <p:nvPr>
            <p:ph type="title" idx="4294967295"/>
          </p:nvPr>
        </p:nvSpPr>
        <p:spPr/>
        <p:txBody>
          <a:bodyPr anchor="b"/>
          <a:lstStyle/>
          <a:p>
            <a:r>
              <a:rPr lang="en-GB" dirty="0">
                <a:latin typeface="Arial" charset="0"/>
                <a:cs typeface="Arial" charset="0"/>
              </a:rPr>
              <a:t>Type 2 diabetes is increasingly prevalent</a:t>
            </a:r>
            <a:endParaRPr lang="nb-NO" dirty="0">
              <a:latin typeface="Arial" charset="0"/>
              <a:cs typeface="Arial" charset="0"/>
            </a:endParaRPr>
          </a:p>
        </p:txBody>
      </p:sp>
      <p:sp>
        <p:nvSpPr>
          <p:cNvPr id="47107" name="Content Placeholder 6"/>
          <p:cNvSpPr>
            <a:spLocks noGrp="1"/>
          </p:cNvSpPr>
          <p:nvPr>
            <p:ph sz="half" idx="4294967295"/>
          </p:nvPr>
        </p:nvSpPr>
        <p:spPr>
          <a:xfrm>
            <a:off x="468313" y="1196975"/>
            <a:ext cx="3911600" cy="763588"/>
          </a:xfrm>
        </p:spPr>
        <p:txBody>
          <a:bodyPr/>
          <a:lstStyle/>
          <a:p>
            <a:pPr marL="228600" indent="-228600" algn="ctr">
              <a:spcAft>
                <a:spcPts val="600"/>
              </a:spcAft>
            </a:pPr>
            <a:r>
              <a:rPr lang="en-GB" sz="2400" dirty="0">
                <a:solidFill>
                  <a:srgbClr val="5A5A5A"/>
                </a:solidFill>
                <a:latin typeface="Arial" charset="0"/>
                <a:cs typeface="Arial" charset="0"/>
              </a:rPr>
              <a:t>Globally, 387 million people are living with diabetes</a:t>
            </a:r>
            <a:r>
              <a:rPr lang="en-GB" sz="2400" baseline="30000" dirty="0">
                <a:solidFill>
                  <a:srgbClr val="5A5A5A"/>
                </a:solidFill>
                <a:latin typeface="Arial" charset="0"/>
                <a:cs typeface="Arial" charset="0"/>
              </a:rPr>
              <a:t>1</a:t>
            </a:r>
          </a:p>
          <a:p>
            <a:pPr marL="228600" indent="-228600">
              <a:spcAft>
                <a:spcPts val="600"/>
              </a:spcAft>
            </a:pPr>
            <a:endParaRPr lang="en-GB" sz="2400"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buFont typeface="Arial" charset="0"/>
              <a:buNone/>
            </a:pPr>
            <a:endParaRPr lang="en-GB" baseline="30000" dirty="0">
              <a:solidFill>
                <a:srgbClr val="5A5A5A"/>
              </a:solidFill>
              <a:latin typeface="Arial" charset="0"/>
              <a:cs typeface="Arial" charset="0"/>
            </a:endParaRPr>
          </a:p>
          <a:p>
            <a:pPr marL="228600" indent="-228600">
              <a:spcAft>
                <a:spcPts val="600"/>
              </a:spcAft>
            </a:pPr>
            <a:endParaRPr lang="en-GB" baseline="30000" dirty="0">
              <a:solidFill>
                <a:srgbClr val="5A5A5A"/>
              </a:solidFill>
              <a:latin typeface="Arial" charset="0"/>
              <a:cs typeface="Arial" charset="0"/>
            </a:endParaRPr>
          </a:p>
        </p:txBody>
      </p:sp>
      <p:sp>
        <p:nvSpPr>
          <p:cNvPr id="9" name="Content Placeholder 6"/>
          <p:cNvSpPr txBox="1">
            <a:spLocks/>
          </p:cNvSpPr>
          <p:nvPr/>
        </p:nvSpPr>
        <p:spPr bwMode="auto">
          <a:xfrm>
            <a:off x="4319588" y="1295400"/>
            <a:ext cx="4724400" cy="762000"/>
          </a:xfrm>
          <a:prstGeom prst="rect">
            <a:avLst/>
          </a:prstGeom>
          <a:noFill/>
          <a:ln w="9525">
            <a:noFill/>
            <a:miter lim="800000"/>
            <a:headEnd/>
            <a:tailEnd/>
          </a:ln>
        </p:spPr>
        <p:txBody>
          <a:bodyPr/>
          <a:lstStyle/>
          <a:p>
            <a:pPr marL="285750" indent="-285750">
              <a:spcBef>
                <a:spcPts val="600"/>
              </a:spcBef>
              <a:spcAft>
                <a:spcPts val="600"/>
              </a:spcAft>
              <a:buClr>
                <a:srgbClr val="F0414B"/>
              </a:buClr>
              <a:buFont typeface="Arial" charset="0"/>
              <a:buChar char="•"/>
            </a:pPr>
            <a:r>
              <a:rPr lang="en-GB" sz="2000">
                <a:solidFill>
                  <a:srgbClr val="5A5A5A"/>
                </a:solidFill>
                <a:latin typeface="Century Gothic" pitchFamily="34" charset="0"/>
              </a:rPr>
              <a:t>At least 68% of people &gt;65 years with diabetes die of heart disease</a:t>
            </a:r>
            <a:r>
              <a:rPr lang="en-GB" sz="2000" baseline="30000">
                <a:solidFill>
                  <a:srgbClr val="5A5A5A"/>
                </a:solidFill>
                <a:latin typeface="Century Gothic" pitchFamily="34" charset="0"/>
              </a:rPr>
              <a:t>2</a:t>
            </a:r>
            <a:endParaRPr lang="en-GB" sz="2000">
              <a:solidFill>
                <a:srgbClr val="5A5A5A"/>
              </a:solidFill>
              <a:latin typeface="Century Gothic" pitchFamily="34" charset="0"/>
            </a:endParaRPr>
          </a:p>
          <a:p>
            <a:pPr marL="285750" indent="-285750">
              <a:spcBef>
                <a:spcPts val="600"/>
              </a:spcBef>
              <a:spcAft>
                <a:spcPts val="600"/>
              </a:spcAft>
              <a:buClr>
                <a:srgbClr val="F0414B"/>
              </a:buClr>
              <a:buFont typeface="Arial" charset="0"/>
              <a:buChar char="•"/>
            </a:pPr>
            <a:endParaRPr lang="en-GB" sz="2000" baseline="30000">
              <a:solidFill>
                <a:srgbClr val="5A5A5A"/>
              </a:solidFill>
              <a:latin typeface="Century Gothic" pitchFamily="34" charset="0"/>
            </a:endParaRPr>
          </a:p>
          <a:p>
            <a:pPr marL="285750" indent="-285750">
              <a:spcBef>
                <a:spcPts val="600"/>
              </a:spcBef>
              <a:spcAft>
                <a:spcPts val="600"/>
              </a:spcAft>
              <a:buClr>
                <a:srgbClr val="F0414B"/>
              </a:buClr>
              <a:buFont typeface="Arial" charset="0"/>
              <a:buChar char="•"/>
            </a:pPr>
            <a:endParaRPr lang="en-GB" sz="2000" baseline="30000">
              <a:solidFill>
                <a:srgbClr val="5A5A5A"/>
              </a:solidFill>
              <a:latin typeface="Century Gothic" pitchFamily="34" charset="0"/>
            </a:endParaRPr>
          </a:p>
        </p:txBody>
      </p:sp>
      <p:grpSp>
        <p:nvGrpSpPr>
          <p:cNvPr id="47109" name="Group 12"/>
          <p:cNvGrpSpPr>
            <a:grpSpLocks/>
          </p:cNvGrpSpPr>
          <p:nvPr/>
        </p:nvGrpSpPr>
        <p:grpSpPr bwMode="auto">
          <a:xfrm>
            <a:off x="958850" y="5297488"/>
            <a:ext cx="3025775" cy="646112"/>
            <a:chOff x="924652" y="5157192"/>
            <a:chExt cx="3025966" cy="646331"/>
          </a:xfrm>
        </p:grpSpPr>
        <p:pic>
          <p:nvPicPr>
            <p:cNvPr id="47113" name="Picture 15"/>
            <p:cNvPicPr>
              <a:picLocks noChangeAspect="1"/>
            </p:cNvPicPr>
            <p:nvPr/>
          </p:nvPicPr>
          <p:blipFill>
            <a:blip r:embed="rId4"/>
            <a:srcRect/>
            <a:stretch>
              <a:fillRect/>
            </a:stretch>
          </p:blipFill>
          <p:spPr bwMode="auto">
            <a:xfrm>
              <a:off x="924652" y="5271782"/>
              <a:ext cx="432048" cy="417150"/>
            </a:xfrm>
            <a:prstGeom prst="rect">
              <a:avLst/>
            </a:prstGeom>
            <a:noFill/>
            <a:ln w="9525">
              <a:noFill/>
              <a:miter lim="800000"/>
              <a:headEnd/>
              <a:tailEnd/>
            </a:ln>
          </p:spPr>
        </p:pic>
        <p:sp>
          <p:nvSpPr>
            <p:cNvPr id="47114" name="Rectangle 16"/>
            <p:cNvSpPr>
              <a:spLocks noChangeArrowheads="1"/>
            </p:cNvSpPr>
            <p:nvPr/>
          </p:nvSpPr>
          <p:spPr bwMode="auto">
            <a:xfrm>
              <a:off x="1153419" y="5157192"/>
              <a:ext cx="2568432" cy="646331"/>
            </a:xfrm>
            <a:prstGeom prst="rect">
              <a:avLst/>
            </a:prstGeom>
            <a:noFill/>
            <a:ln w="9525">
              <a:noFill/>
              <a:miter lim="800000"/>
              <a:headEnd/>
              <a:tailEnd/>
            </a:ln>
          </p:spPr>
          <p:txBody>
            <a:bodyPr>
              <a:spAutoFit/>
            </a:bodyPr>
            <a:lstStyle/>
            <a:p>
              <a:pPr algn="ctr">
                <a:spcAft>
                  <a:spcPts val="600"/>
                </a:spcAft>
              </a:pPr>
              <a:r>
                <a:rPr lang="en-GB">
                  <a:solidFill>
                    <a:srgbClr val="5A5A5A"/>
                  </a:solidFill>
                  <a:latin typeface="Century Gothic" pitchFamily="34" charset="0"/>
                </a:rPr>
                <a:t>This will rise to 592 million by 2035</a:t>
              </a:r>
              <a:r>
                <a:rPr lang="en-GB" baseline="30000">
                  <a:solidFill>
                    <a:srgbClr val="5A5A5A"/>
                  </a:solidFill>
                  <a:latin typeface="Century Gothic" pitchFamily="34" charset="0"/>
                </a:rPr>
                <a:t>1</a:t>
              </a:r>
            </a:p>
          </p:txBody>
        </p:sp>
        <p:pic>
          <p:nvPicPr>
            <p:cNvPr id="47115" name="Picture 17"/>
            <p:cNvPicPr>
              <a:picLocks noChangeAspect="1"/>
            </p:cNvPicPr>
            <p:nvPr/>
          </p:nvPicPr>
          <p:blipFill>
            <a:blip r:embed="rId4"/>
            <a:srcRect/>
            <a:stretch>
              <a:fillRect/>
            </a:stretch>
          </p:blipFill>
          <p:spPr bwMode="auto">
            <a:xfrm flipH="1">
              <a:off x="3518570" y="5271782"/>
              <a:ext cx="432048" cy="417150"/>
            </a:xfrm>
            <a:prstGeom prst="rect">
              <a:avLst/>
            </a:prstGeom>
            <a:noFill/>
            <a:ln w="9525">
              <a:noFill/>
              <a:miter lim="800000"/>
              <a:headEnd/>
              <a:tailEnd/>
            </a:ln>
          </p:spPr>
        </p:pic>
      </p:grpSp>
      <p:pic>
        <p:nvPicPr>
          <p:cNvPr id="47110" name="Picture 11"/>
          <p:cNvPicPr>
            <a:picLocks noChangeAspect="1"/>
          </p:cNvPicPr>
          <p:nvPr/>
        </p:nvPicPr>
        <p:blipFill>
          <a:blip r:embed="rId5"/>
          <a:srcRect/>
          <a:stretch>
            <a:fillRect/>
          </a:stretch>
        </p:blipFill>
        <p:spPr bwMode="auto">
          <a:xfrm>
            <a:off x="1403350" y="2349500"/>
            <a:ext cx="2325688" cy="2870200"/>
          </a:xfrm>
          <a:prstGeom prst="rect">
            <a:avLst/>
          </a:prstGeom>
          <a:noFill/>
          <a:ln w="9525">
            <a:noFill/>
            <a:miter lim="800000"/>
            <a:headEnd/>
            <a:tailEnd/>
          </a:ln>
        </p:spPr>
      </p:pic>
      <p:sp>
        <p:nvSpPr>
          <p:cNvPr id="47111" name="Footer Placeholder 2"/>
          <p:cNvSpPr txBox="1">
            <a:spLocks noGrp="1"/>
          </p:cNvSpPr>
          <p:nvPr/>
        </p:nvSpPr>
        <p:spPr bwMode="auto">
          <a:xfrm>
            <a:off x="0" y="5943600"/>
            <a:ext cx="7056438" cy="688975"/>
          </a:xfrm>
          <a:prstGeom prst="rect">
            <a:avLst/>
          </a:prstGeom>
          <a:noFill/>
          <a:ln w="9525">
            <a:noFill/>
            <a:miter lim="800000"/>
            <a:headEnd/>
            <a:tailEnd/>
          </a:ln>
        </p:spPr>
        <p:txBody>
          <a:bodyPr anchor="b"/>
          <a:lstStyle/>
          <a:p>
            <a:r>
              <a:rPr lang="en-GB" sz="1000">
                <a:solidFill>
                  <a:schemeClr val="tx2"/>
                </a:solidFill>
                <a:latin typeface="Century Gothic" pitchFamily="34" charset="0"/>
              </a:rPr>
              <a:t>1. IDF Diabetes Atlas 6th Edition 2014 </a:t>
            </a:r>
            <a:r>
              <a:rPr lang="en-GB" sz="1000">
                <a:solidFill>
                  <a:schemeClr val="tx2"/>
                </a:solidFill>
                <a:latin typeface="Century Gothic" pitchFamily="34" charset="0"/>
                <a:hlinkClick r:id="rId6"/>
              </a:rPr>
              <a:t>http://www.idf.org/diabetesatlas</a:t>
            </a:r>
            <a:r>
              <a:rPr lang="en-GB" sz="1000">
                <a:solidFill>
                  <a:schemeClr val="tx2"/>
                </a:solidFill>
                <a:latin typeface="Century Gothic" pitchFamily="34" charset="0"/>
              </a:rPr>
              <a:t>; 2. Centers for Disease Control and Prevention , National Diabetes Fact Sheet, 2011 Available at </a:t>
            </a:r>
            <a:r>
              <a:rPr lang="en-GB" sz="1000">
                <a:solidFill>
                  <a:schemeClr val="tx2"/>
                </a:solidFill>
                <a:latin typeface="Century Gothic" pitchFamily="34" charset="0"/>
                <a:hlinkClick r:id="rId7"/>
              </a:rPr>
              <a:t>http://www.cdc.gov/diabetes/pubs/pdf/ndfs_2011.pdf</a:t>
            </a:r>
            <a:r>
              <a:rPr lang="en-GB" sz="1000">
                <a:solidFill>
                  <a:schemeClr val="tx2"/>
                </a:solidFill>
                <a:latin typeface="Century Gothic" pitchFamily="34" charset="0"/>
              </a:rPr>
              <a:t>; 3. Seshasai SRK et al. N Engl J Med 2011;364:829-41 Supplementary Appendix</a:t>
            </a:r>
            <a:endParaRPr lang="nb-NO" sz="1000">
              <a:solidFill>
                <a:schemeClr val="tx2"/>
              </a:solidFill>
              <a:latin typeface="Century Gothic" pitchFamily="34" charset="0"/>
            </a:endParaRPr>
          </a:p>
        </p:txBody>
      </p:sp>
      <p:sp>
        <p:nvSpPr>
          <p:cNvPr id="14" name="Content Placeholder 7"/>
          <p:cNvSpPr txBox="1">
            <a:spLocks/>
          </p:cNvSpPr>
          <p:nvPr/>
        </p:nvSpPr>
        <p:spPr>
          <a:xfrm>
            <a:off x="5103813" y="2116138"/>
            <a:ext cx="3905250" cy="736600"/>
          </a:xfrm>
          <a:prstGeom prst="rect">
            <a:avLst/>
          </a:prstGeom>
        </p:spPr>
        <p:txBody>
          <a:bodyPr/>
          <a:lstStyle>
            <a:lvl1pPr marL="228600" indent="-228600" algn="l" defTabSz="914400" rtl="0" eaLnBrk="1" latinLnBrk="0" hangingPunct="1">
              <a:lnSpc>
                <a:spcPct val="100000"/>
              </a:lnSpc>
              <a:spcBef>
                <a:spcPts val="600"/>
              </a:spcBef>
              <a:buClr>
                <a:schemeClr val="accent1"/>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buFont typeface="Calibri" panose="020F050202020403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600"/>
              </a:spcBef>
              <a:buFont typeface="Calibri" panose="020F050202020403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nb-NO" sz="1800" b="1" dirty="0">
                <a:solidFill>
                  <a:schemeClr val="accent2"/>
                </a:solidFill>
              </a:rPr>
              <a:t>Mortality risk associated with diabetes (n=820,900)</a:t>
            </a:r>
            <a:r>
              <a:rPr lang="nb-NO" sz="1800" b="1" baseline="30000" dirty="0">
                <a:solidFill>
                  <a:schemeClr val="accent2"/>
                </a:solidFill>
              </a:rPr>
              <a:t>3</a:t>
            </a:r>
            <a:endParaRPr lang="nb-NO" sz="1800" b="1" dirty="0">
              <a:solidFill>
                <a:schemeClr val="accent2"/>
              </a:solidFill>
            </a:endParaRPr>
          </a:p>
          <a:p>
            <a:pPr fontAlgn="auto">
              <a:spcAft>
                <a:spcPts val="0"/>
              </a:spcAft>
              <a:defRPr/>
            </a:pPr>
            <a:endParaRPr lang="en-GB" dirty="0">
              <a:solidFill>
                <a:schemeClr val="accent2"/>
              </a:solidFill>
            </a:endParaRPr>
          </a:p>
        </p:txBody>
      </p:sp>
    </p:spTree>
    <p:extLst>
      <p:ext uri="{BB962C8B-B14F-4D97-AF65-F5344CB8AC3E}">
        <p14:creationId xmlns:p14="http://schemas.microsoft.com/office/powerpoint/2010/main" val="311753591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p:cNvSpPr>
            <a:spLocks noGrp="1"/>
          </p:cNvSpPr>
          <p:nvPr>
            <p:ph type="title" idx="4294967295"/>
          </p:nvPr>
        </p:nvSpPr>
        <p:spPr>
          <a:xfrm>
            <a:off x="252413" y="295275"/>
            <a:ext cx="8639175" cy="1009650"/>
          </a:xfrm>
        </p:spPr>
        <p:txBody>
          <a:bodyPr anchor="b"/>
          <a:lstStyle/>
          <a:p>
            <a:r>
              <a:rPr lang="en-GB">
                <a:solidFill>
                  <a:srgbClr val="6482C3"/>
                </a:solidFill>
                <a:latin typeface="Arial" charset="0"/>
                <a:cs typeface="Arial" charset="0"/>
              </a:rPr>
              <a:t>Diabetes is associated with significant loss of </a:t>
            </a:r>
            <a:br>
              <a:rPr lang="en-GB">
                <a:solidFill>
                  <a:srgbClr val="6482C3"/>
                </a:solidFill>
                <a:latin typeface="Arial" charset="0"/>
                <a:cs typeface="Arial" charset="0"/>
              </a:rPr>
            </a:br>
            <a:r>
              <a:rPr lang="en-GB">
                <a:solidFill>
                  <a:srgbClr val="6482C3"/>
                </a:solidFill>
                <a:latin typeface="Arial" charset="0"/>
                <a:cs typeface="Arial" charset="0"/>
              </a:rPr>
              <a:t>life years</a:t>
            </a:r>
            <a:endParaRPr lang="en-GB">
              <a:latin typeface="Arial" charset="0"/>
              <a:cs typeface="Arial" charset="0"/>
            </a:endParaRPr>
          </a:p>
        </p:txBody>
      </p:sp>
      <p:sp>
        <p:nvSpPr>
          <p:cNvPr id="49154" name="Footer Placeholder 38"/>
          <p:cNvSpPr txBox="1">
            <a:spLocks noGrp="1"/>
          </p:cNvSpPr>
          <p:nvPr/>
        </p:nvSpPr>
        <p:spPr bwMode="auto">
          <a:xfrm>
            <a:off x="252413" y="6383338"/>
            <a:ext cx="684371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Seshasai SRK et al. N Engl J Med 2011;364:829-41</a:t>
            </a:r>
            <a:endParaRPr lang="nb-NO" sz="1000">
              <a:solidFill>
                <a:schemeClr val="tx2"/>
              </a:solidFill>
              <a:latin typeface="Century Gothic" pitchFamily="34" charset="0"/>
            </a:endParaRPr>
          </a:p>
        </p:txBody>
      </p:sp>
      <p:sp>
        <p:nvSpPr>
          <p:cNvPr id="49155" name="Title 1"/>
          <p:cNvSpPr txBox="1">
            <a:spLocks/>
          </p:cNvSpPr>
          <p:nvPr/>
        </p:nvSpPr>
        <p:spPr bwMode="auto">
          <a:xfrm>
            <a:off x="255588" y="300038"/>
            <a:ext cx="8599487" cy="914400"/>
          </a:xfrm>
          <a:prstGeom prst="rect">
            <a:avLst/>
          </a:prstGeom>
          <a:noFill/>
          <a:ln w="9525">
            <a:noFill/>
            <a:miter lim="800000"/>
            <a:headEnd/>
            <a:tailEnd/>
          </a:ln>
        </p:spPr>
        <p:txBody>
          <a:bodyPr anchor="b"/>
          <a:lstStyle/>
          <a:p>
            <a:endParaRPr lang="en-GB" sz="2800">
              <a:solidFill>
                <a:srgbClr val="6482C3"/>
              </a:solidFill>
              <a:latin typeface="Century Gothic" pitchFamily="34" charset="0"/>
            </a:endParaRPr>
          </a:p>
        </p:txBody>
      </p:sp>
      <p:sp>
        <p:nvSpPr>
          <p:cNvPr id="49156" name="Text Placeholder 6"/>
          <p:cNvSpPr txBox="1">
            <a:spLocks/>
          </p:cNvSpPr>
          <p:nvPr/>
        </p:nvSpPr>
        <p:spPr bwMode="auto">
          <a:xfrm>
            <a:off x="457200" y="5683250"/>
            <a:ext cx="7086600" cy="482600"/>
          </a:xfrm>
          <a:prstGeom prst="rect">
            <a:avLst/>
          </a:prstGeom>
          <a:noFill/>
          <a:ln w="9525">
            <a:noFill/>
            <a:miter lim="800000"/>
            <a:headEnd/>
            <a:tailEnd/>
          </a:ln>
        </p:spPr>
        <p:txBody>
          <a:bodyPr anchor="ctr"/>
          <a:lstStyle/>
          <a:p>
            <a:r>
              <a:rPr lang="en-GB" sz="1000">
                <a:solidFill>
                  <a:srgbClr val="898989"/>
                </a:solidFill>
                <a:latin typeface="Century Gothic" pitchFamily="34" charset="0"/>
              </a:rPr>
              <a:t>.</a:t>
            </a:r>
            <a:endParaRPr lang="en-GB" altLang="en-US" sz="1000">
              <a:solidFill>
                <a:srgbClr val="898989"/>
              </a:solidFill>
              <a:latin typeface="Century Gothic" pitchFamily="34" charset="0"/>
            </a:endParaRPr>
          </a:p>
        </p:txBody>
      </p:sp>
      <p:cxnSp>
        <p:nvCxnSpPr>
          <p:cNvPr id="7" name="Straight Connector 6"/>
          <p:cNvCxnSpPr/>
          <p:nvPr/>
        </p:nvCxnSpPr>
        <p:spPr>
          <a:xfrm>
            <a:off x="765175" y="4645025"/>
            <a:ext cx="179388"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flipH="1">
            <a:off x="885825" y="4594225"/>
            <a:ext cx="95250" cy="11430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59" name="TextBox 8"/>
          <p:cNvSpPr txBox="1">
            <a:spLocks noChangeArrowheads="1"/>
          </p:cNvSpPr>
          <p:nvPr/>
        </p:nvSpPr>
        <p:spPr bwMode="auto">
          <a:xfrm>
            <a:off x="681038" y="4679950"/>
            <a:ext cx="298450" cy="339725"/>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0</a:t>
            </a:r>
          </a:p>
        </p:txBody>
      </p:sp>
      <p:grpSp>
        <p:nvGrpSpPr>
          <p:cNvPr id="49160" name="Group 84"/>
          <p:cNvGrpSpPr>
            <a:grpSpLocks/>
          </p:cNvGrpSpPr>
          <p:nvPr/>
        </p:nvGrpSpPr>
        <p:grpSpPr bwMode="auto">
          <a:xfrm>
            <a:off x="176213" y="1446213"/>
            <a:ext cx="4079875" cy="3884612"/>
            <a:chOff x="176925" y="1339466"/>
            <a:chExt cx="4078419" cy="3883334"/>
          </a:xfrm>
        </p:grpSpPr>
        <p:cxnSp>
          <p:nvCxnSpPr>
            <p:cNvPr id="11" name="Straight Connector 10"/>
            <p:cNvCxnSpPr/>
            <p:nvPr/>
          </p:nvCxnSpPr>
          <p:spPr>
            <a:xfrm>
              <a:off x="833915" y="1531490"/>
              <a:ext cx="0" cy="3096194"/>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1003717" y="4537226"/>
              <a:ext cx="3251627"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202" name="Group 12"/>
            <p:cNvGrpSpPr>
              <a:grpSpLocks/>
            </p:cNvGrpSpPr>
            <p:nvPr/>
          </p:nvGrpSpPr>
          <p:grpSpPr bwMode="auto">
            <a:xfrm>
              <a:off x="757983" y="1525646"/>
              <a:ext cx="66491" cy="2581860"/>
              <a:chOff x="757983" y="2127800"/>
              <a:chExt cx="3497360" cy="2581860"/>
            </a:xfrm>
          </p:grpSpPr>
          <p:cxnSp>
            <p:nvCxnSpPr>
              <p:cNvPr id="30" name="Straight Connector 29"/>
              <p:cNvCxnSpPr/>
              <p:nvPr/>
            </p:nvCxnSpPr>
            <p:spPr>
              <a:xfrm>
                <a:off x="745364" y="4709309"/>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745364" y="427923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745364" y="3849167"/>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745364" y="3419096"/>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4" name="Straight Connector 33"/>
              <p:cNvCxnSpPr/>
              <p:nvPr/>
            </p:nvCxnSpPr>
            <p:spPr>
              <a:xfrm>
                <a:off x="745364" y="298743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5" name="Straight Connector 34"/>
              <p:cNvCxnSpPr/>
              <p:nvPr/>
            </p:nvCxnSpPr>
            <p:spPr>
              <a:xfrm>
                <a:off x="745364" y="255736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6" name="Straight Connector 35"/>
              <p:cNvCxnSpPr/>
              <p:nvPr/>
            </p:nvCxnSpPr>
            <p:spPr>
              <a:xfrm>
                <a:off x="745364" y="2127296"/>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cxnSp>
          <p:nvCxnSpPr>
            <p:cNvPr id="14" name="Straight Connector 13"/>
            <p:cNvCxnSpPr/>
            <p:nvPr/>
          </p:nvCxnSpPr>
          <p:spPr>
            <a:xfrm>
              <a:off x="1073542"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a:off x="1652773"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a:off x="223041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a:off x="280964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8" name="Straight Connector 17"/>
            <p:cNvCxnSpPr/>
            <p:nvPr/>
          </p:nvCxnSpPr>
          <p:spPr>
            <a:xfrm>
              <a:off x="3387291"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3966522"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209" name="TextBox 19"/>
            <p:cNvSpPr txBox="1">
              <a:spLocks noChangeArrowheads="1"/>
            </p:cNvSpPr>
            <p:nvPr/>
          </p:nvSpPr>
          <p:spPr bwMode="auto">
            <a:xfrm>
              <a:off x="412237" y="1339466"/>
              <a:ext cx="406131" cy="3408625"/>
            </a:xfrm>
            <a:prstGeom prst="rect">
              <a:avLst/>
            </a:prstGeom>
            <a:noFill/>
            <a:ln w="9525">
              <a:noFill/>
              <a:miter lim="800000"/>
              <a:headEnd/>
              <a:tailEnd/>
            </a:ln>
          </p:spPr>
          <p:txBody>
            <a:bodyPr>
              <a:spAutoFit/>
            </a:bodyPr>
            <a:lstStyle/>
            <a:p>
              <a:pPr algn="r">
                <a:spcAft>
                  <a:spcPts val="1463"/>
                </a:spcAft>
              </a:pPr>
              <a:r>
                <a:rPr lang="en-US" sz="1600">
                  <a:solidFill>
                    <a:schemeClr val="tx2"/>
                  </a:solidFill>
                  <a:latin typeface="Century Gothic" pitchFamily="34" charset="0"/>
                </a:rPr>
                <a:t>7</a:t>
              </a:r>
            </a:p>
            <a:p>
              <a:pPr algn="r">
                <a:spcAft>
                  <a:spcPts val="1463"/>
                </a:spcAft>
              </a:pPr>
              <a:r>
                <a:rPr lang="en-US" sz="1600">
                  <a:solidFill>
                    <a:schemeClr val="tx2"/>
                  </a:solidFill>
                  <a:latin typeface="Century Gothic" pitchFamily="34" charset="0"/>
                </a:rPr>
                <a:t>6</a:t>
              </a:r>
            </a:p>
            <a:p>
              <a:pPr algn="r">
                <a:spcAft>
                  <a:spcPts val="1463"/>
                </a:spcAft>
              </a:pPr>
              <a:r>
                <a:rPr lang="en-US" sz="1600">
                  <a:solidFill>
                    <a:schemeClr val="tx2"/>
                  </a:solidFill>
                  <a:latin typeface="Century Gothic" pitchFamily="34" charset="0"/>
                </a:rPr>
                <a:t>5</a:t>
              </a:r>
            </a:p>
            <a:p>
              <a:pPr algn="r">
                <a:spcAft>
                  <a:spcPts val="1463"/>
                </a:spcAft>
              </a:pPr>
              <a:r>
                <a:rPr lang="en-US" sz="1600">
                  <a:solidFill>
                    <a:schemeClr val="tx2"/>
                  </a:solidFill>
                  <a:latin typeface="Century Gothic" pitchFamily="34" charset="0"/>
                </a:rPr>
                <a:t>4</a:t>
              </a:r>
            </a:p>
            <a:p>
              <a:pPr algn="r">
                <a:spcAft>
                  <a:spcPts val="1463"/>
                </a:spcAft>
              </a:pPr>
              <a:r>
                <a:rPr lang="en-US" sz="1600">
                  <a:solidFill>
                    <a:schemeClr val="tx2"/>
                  </a:solidFill>
                  <a:latin typeface="Century Gothic" pitchFamily="34" charset="0"/>
                </a:rPr>
                <a:t>3</a:t>
              </a:r>
            </a:p>
            <a:p>
              <a:pPr algn="r">
                <a:spcAft>
                  <a:spcPts val="1463"/>
                </a:spcAft>
              </a:pPr>
              <a:r>
                <a:rPr lang="en-US" sz="1600">
                  <a:solidFill>
                    <a:schemeClr val="tx2"/>
                  </a:solidFill>
                  <a:latin typeface="Century Gothic" pitchFamily="34" charset="0"/>
                </a:rPr>
                <a:t>2</a:t>
              </a:r>
            </a:p>
            <a:p>
              <a:pPr algn="r">
                <a:spcAft>
                  <a:spcPts val="1463"/>
                </a:spcAft>
              </a:pPr>
              <a:r>
                <a:rPr lang="en-US" sz="1600">
                  <a:solidFill>
                    <a:schemeClr val="tx2"/>
                  </a:solidFill>
                  <a:latin typeface="Century Gothic" pitchFamily="34" charset="0"/>
                </a:rPr>
                <a:t>1</a:t>
              </a:r>
            </a:p>
            <a:p>
              <a:pPr algn="r">
                <a:spcAft>
                  <a:spcPts val="1463"/>
                </a:spcAft>
              </a:pPr>
              <a:r>
                <a:rPr lang="en-US" sz="1600">
                  <a:solidFill>
                    <a:schemeClr val="tx2"/>
                  </a:solidFill>
                  <a:latin typeface="Century Gothic" pitchFamily="34" charset="0"/>
                </a:rPr>
                <a:t>0</a:t>
              </a:r>
            </a:p>
          </p:txBody>
        </p:sp>
        <p:cxnSp>
          <p:nvCxnSpPr>
            <p:cNvPr id="21" name="Straight Connector 20"/>
            <p:cNvCxnSpPr/>
            <p:nvPr/>
          </p:nvCxnSpPr>
          <p:spPr>
            <a:xfrm flipH="1">
              <a:off x="943413" y="4486442"/>
              <a:ext cx="95216"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211" name="TextBox 21"/>
            <p:cNvSpPr txBox="1">
              <a:spLocks noChangeArrowheads="1"/>
            </p:cNvSpPr>
            <p:nvPr/>
          </p:nvSpPr>
          <p:spPr bwMode="auto">
            <a:xfrm>
              <a:off x="8654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40</a:t>
              </a:r>
            </a:p>
          </p:txBody>
        </p:sp>
        <p:sp>
          <p:nvSpPr>
            <p:cNvPr id="49212" name="TextBox 22"/>
            <p:cNvSpPr txBox="1">
              <a:spLocks noChangeArrowheads="1"/>
            </p:cNvSpPr>
            <p:nvPr/>
          </p:nvSpPr>
          <p:spPr bwMode="auto">
            <a:xfrm>
              <a:off x="14496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50</a:t>
              </a:r>
            </a:p>
          </p:txBody>
        </p:sp>
        <p:sp>
          <p:nvSpPr>
            <p:cNvPr id="49213" name="TextBox 23"/>
            <p:cNvSpPr txBox="1">
              <a:spLocks noChangeArrowheads="1"/>
            </p:cNvSpPr>
            <p:nvPr/>
          </p:nvSpPr>
          <p:spPr bwMode="auto">
            <a:xfrm>
              <a:off x="20211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60</a:t>
              </a:r>
            </a:p>
          </p:txBody>
        </p:sp>
        <p:sp>
          <p:nvSpPr>
            <p:cNvPr id="49214" name="TextBox 24"/>
            <p:cNvSpPr txBox="1">
              <a:spLocks noChangeArrowheads="1"/>
            </p:cNvSpPr>
            <p:nvPr/>
          </p:nvSpPr>
          <p:spPr bwMode="auto">
            <a:xfrm>
              <a:off x="2599015"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70</a:t>
              </a:r>
            </a:p>
          </p:txBody>
        </p:sp>
        <p:sp>
          <p:nvSpPr>
            <p:cNvPr id="49215" name="TextBox 25"/>
            <p:cNvSpPr txBox="1">
              <a:spLocks noChangeArrowheads="1"/>
            </p:cNvSpPr>
            <p:nvPr/>
          </p:nvSpPr>
          <p:spPr bwMode="auto">
            <a:xfrm>
              <a:off x="3183215"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80</a:t>
              </a:r>
            </a:p>
          </p:txBody>
        </p:sp>
        <p:sp>
          <p:nvSpPr>
            <p:cNvPr id="49216" name="TextBox 26"/>
            <p:cNvSpPr txBox="1">
              <a:spLocks noChangeArrowheads="1"/>
            </p:cNvSpPr>
            <p:nvPr/>
          </p:nvSpPr>
          <p:spPr bwMode="auto">
            <a:xfrm>
              <a:off x="3757890"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90</a:t>
              </a:r>
            </a:p>
          </p:txBody>
        </p:sp>
        <p:sp>
          <p:nvSpPr>
            <p:cNvPr id="49217" name="TextBox 27"/>
            <p:cNvSpPr txBox="1">
              <a:spLocks noChangeArrowheads="1"/>
            </p:cNvSpPr>
            <p:nvPr/>
          </p:nvSpPr>
          <p:spPr bwMode="auto">
            <a:xfrm>
              <a:off x="1871423" y="4884246"/>
              <a:ext cx="134043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Age (years)</a:t>
              </a:r>
            </a:p>
          </p:txBody>
        </p:sp>
        <p:sp>
          <p:nvSpPr>
            <p:cNvPr id="49218" name="TextBox 28"/>
            <p:cNvSpPr txBox="1">
              <a:spLocks noChangeArrowheads="1"/>
            </p:cNvSpPr>
            <p:nvPr/>
          </p:nvSpPr>
          <p:spPr bwMode="auto">
            <a:xfrm rot="-5400000">
              <a:off x="-512367" y="2891524"/>
              <a:ext cx="1717137"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Years of life lost</a:t>
              </a:r>
            </a:p>
          </p:txBody>
        </p:sp>
      </p:grpSp>
      <p:sp>
        <p:nvSpPr>
          <p:cNvPr id="49161" name="TextBox 36"/>
          <p:cNvSpPr txBox="1">
            <a:spLocks noChangeArrowheads="1"/>
          </p:cNvSpPr>
          <p:nvPr/>
        </p:nvSpPr>
        <p:spPr bwMode="auto">
          <a:xfrm>
            <a:off x="2201863" y="1203325"/>
            <a:ext cx="679450" cy="369888"/>
          </a:xfrm>
          <a:prstGeom prst="rect">
            <a:avLst/>
          </a:prstGeom>
          <a:noFill/>
          <a:ln w="9525">
            <a:noFill/>
            <a:miter lim="800000"/>
            <a:headEnd/>
            <a:tailEnd/>
          </a:ln>
        </p:spPr>
        <p:txBody>
          <a:bodyPr wrap="none">
            <a:spAutoFit/>
          </a:bodyPr>
          <a:lstStyle/>
          <a:p>
            <a:pPr algn="ctr"/>
            <a:r>
              <a:rPr lang="en-US" b="1">
                <a:solidFill>
                  <a:schemeClr val="tx2"/>
                </a:solidFill>
                <a:latin typeface="Century Gothic" pitchFamily="34" charset="0"/>
              </a:rPr>
              <a:t>Men</a:t>
            </a:r>
          </a:p>
        </p:txBody>
      </p:sp>
      <p:cxnSp>
        <p:nvCxnSpPr>
          <p:cNvPr id="38" name="Straight Connector 37"/>
          <p:cNvCxnSpPr/>
          <p:nvPr/>
        </p:nvCxnSpPr>
        <p:spPr>
          <a:xfrm>
            <a:off x="5665788" y="4645025"/>
            <a:ext cx="3251200"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163" name="Group 86"/>
          <p:cNvGrpSpPr>
            <a:grpSpLocks/>
          </p:cNvGrpSpPr>
          <p:nvPr/>
        </p:nvGrpSpPr>
        <p:grpSpPr bwMode="auto">
          <a:xfrm>
            <a:off x="5073650" y="1446213"/>
            <a:ext cx="3757613" cy="3884612"/>
            <a:chOff x="5073321" y="1339466"/>
            <a:chExt cx="3757945" cy="3883334"/>
          </a:xfrm>
        </p:grpSpPr>
        <p:cxnSp>
          <p:nvCxnSpPr>
            <p:cNvPr id="40" name="Straight Connector 39"/>
            <p:cNvCxnSpPr/>
            <p:nvPr/>
          </p:nvCxnSpPr>
          <p:spPr>
            <a:xfrm>
              <a:off x="5495633" y="1531490"/>
              <a:ext cx="0" cy="3096194"/>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174" name="Group 40"/>
            <p:cNvGrpSpPr>
              <a:grpSpLocks/>
            </p:cNvGrpSpPr>
            <p:nvPr/>
          </p:nvGrpSpPr>
          <p:grpSpPr bwMode="auto">
            <a:xfrm>
              <a:off x="5419067" y="1525646"/>
              <a:ext cx="66491" cy="2581860"/>
              <a:chOff x="757983" y="2127800"/>
              <a:chExt cx="3497360" cy="2581860"/>
            </a:xfrm>
          </p:grpSpPr>
          <p:cxnSp>
            <p:nvCxnSpPr>
              <p:cNvPr id="60" name="Straight Connector 59"/>
              <p:cNvCxnSpPr/>
              <p:nvPr/>
            </p:nvCxnSpPr>
            <p:spPr>
              <a:xfrm>
                <a:off x="776920" y="4709309"/>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1" name="Straight Connector 60"/>
              <p:cNvCxnSpPr/>
              <p:nvPr/>
            </p:nvCxnSpPr>
            <p:spPr>
              <a:xfrm>
                <a:off x="776920" y="427923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2" name="Straight Connector 61"/>
              <p:cNvCxnSpPr/>
              <p:nvPr/>
            </p:nvCxnSpPr>
            <p:spPr>
              <a:xfrm>
                <a:off x="776920" y="3849167"/>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3" name="Straight Connector 62"/>
              <p:cNvCxnSpPr/>
              <p:nvPr/>
            </p:nvCxnSpPr>
            <p:spPr>
              <a:xfrm>
                <a:off x="776920" y="3419096"/>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4" name="Straight Connector 63"/>
              <p:cNvCxnSpPr/>
              <p:nvPr/>
            </p:nvCxnSpPr>
            <p:spPr>
              <a:xfrm>
                <a:off x="776920" y="298743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5" name="Straight Connector 64"/>
              <p:cNvCxnSpPr/>
              <p:nvPr/>
            </p:nvCxnSpPr>
            <p:spPr>
              <a:xfrm>
                <a:off x="776920" y="255736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6" name="Straight Connector 65"/>
              <p:cNvCxnSpPr/>
              <p:nvPr/>
            </p:nvCxnSpPr>
            <p:spPr>
              <a:xfrm>
                <a:off x="776920" y="2127296"/>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cxnSp>
          <p:nvCxnSpPr>
            <p:cNvPr id="42" name="Straight Connector 41"/>
            <p:cNvCxnSpPr/>
            <p:nvPr/>
          </p:nvCxnSpPr>
          <p:spPr>
            <a:xfrm>
              <a:off x="5425777" y="4537226"/>
              <a:ext cx="179404"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3" name="Straight Connector 42"/>
            <p:cNvCxnSpPr/>
            <p:nvPr/>
          </p:nvCxnSpPr>
          <p:spPr>
            <a:xfrm>
              <a:off x="573536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4" name="Straight Connector 43"/>
            <p:cNvCxnSpPr/>
            <p:nvPr/>
          </p:nvCxnSpPr>
          <p:spPr>
            <a:xfrm>
              <a:off x="6313269"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p:nvCxnSpPr>
          <p:spPr>
            <a:xfrm>
              <a:off x="6891170"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6" name="Straight Connector 45"/>
            <p:cNvCxnSpPr/>
            <p:nvPr/>
          </p:nvCxnSpPr>
          <p:spPr>
            <a:xfrm>
              <a:off x="7470658"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p:nvPr/>
          </p:nvCxnSpPr>
          <p:spPr>
            <a:xfrm>
              <a:off x="8048559"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p:nvPr/>
          </p:nvCxnSpPr>
          <p:spPr>
            <a:xfrm>
              <a:off x="8626460"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82" name="TextBox 48"/>
            <p:cNvSpPr txBox="1">
              <a:spLocks noChangeArrowheads="1"/>
            </p:cNvSpPr>
            <p:nvPr/>
          </p:nvSpPr>
          <p:spPr bwMode="auto">
            <a:xfrm>
              <a:off x="5073321" y="1339466"/>
              <a:ext cx="406131" cy="3408625"/>
            </a:xfrm>
            <a:prstGeom prst="rect">
              <a:avLst/>
            </a:prstGeom>
            <a:noFill/>
            <a:ln w="9525">
              <a:noFill/>
              <a:miter lim="800000"/>
              <a:headEnd/>
              <a:tailEnd/>
            </a:ln>
          </p:spPr>
          <p:txBody>
            <a:bodyPr>
              <a:spAutoFit/>
            </a:bodyPr>
            <a:lstStyle/>
            <a:p>
              <a:pPr algn="r">
                <a:spcAft>
                  <a:spcPts val="1463"/>
                </a:spcAft>
              </a:pPr>
              <a:r>
                <a:rPr lang="en-US" sz="1600">
                  <a:solidFill>
                    <a:schemeClr val="tx2"/>
                  </a:solidFill>
                  <a:latin typeface="Century Gothic" pitchFamily="34" charset="0"/>
                </a:rPr>
                <a:t>7</a:t>
              </a:r>
            </a:p>
            <a:p>
              <a:pPr algn="r">
                <a:spcAft>
                  <a:spcPts val="1463"/>
                </a:spcAft>
              </a:pPr>
              <a:r>
                <a:rPr lang="en-US" sz="1600">
                  <a:solidFill>
                    <a:schemeClr val="tx2"/>
                  </a:solidFill>
                  <a:latin typeface="Century Gothic" pitchFamily="34" charset="0"/>
                </a:rPr>
                <a:t>6</a:t>
              </a:r>
            </a:p>
            <a:p>
              <a:pPr algn="r">
                <a:spcAft>
                  <a:spcPts val="1463"/>
                </a:spcAft>
              </a:pPr>
              <a:r>
                <a:rPr lang="en-US" sz="1600">
                  <a:solidFill>
                    <a:schemeClr val="tx2"/>
                  </a:solidFill>
                  <a:latin typeface="Century Gothic" pitchFamily="34" charset="0"/>
                </a:rPr>
                <a:t>5</a:t>
              </a:r>
            </a:p>
            <a:p>
              <a:pPr algn="r">
                <a:spcAft>
                  <a:spcPts val="1463"/>
                </a:spcAft>
              </a:pPr>
              <a:r>
                <a:rPr lang="en-US" sz="1600">
                  <a:solidFill>
                    <a:schemeClr val="tx2"/>
                  </a:solidFill>
                  <a:latin typeface="Century Gothic" pitchFamily="34" charset="0"/>
                </a:rPr>
                <a:t>4</a:t>
              </a:r>
            </a:p>
            <a:p>
              <a:pPr algn="r">
                <a:spcAft>
                  <a:spcPts val="1463"/>
                </a:spcAft>
              </a:pPr>
              <a:r>
                <a:rPr lang="en-US" sz="1600">
                  <a:solidFill>
                    <a:schemeClr val="tx2"/>
                  </a:solidFill>
                  <a:latin typeface="Century Gothic" pitchFamily="34" charset="0"/>
                </a:rPr>
                <a:t>3</a:t>
              </a:r>
            </a:p>
            <a:p>
              <a:pPr algn="r">
                <a:spcAft>
                  <a:spcPts val="1463"/>
                </a:spcAft>
              </a:pPr>
              <a:r>
                <a:rPr lang="en-US" sz="1600">
                  <a:solidFill>
                    <a:schemeClr val="tx2"/>
                  </a:solidFill>
                  <a:latin typeface="Century Gothic" pitchFamily="34" charset="0"/>
                </a:rPr>
                <a:t>2</a:t>
              </a:r>
            </a:p>
            <a:p>
              <a:pPr algn="r">
                <a:spcAft>
                  <a:spcPts val="1463"/>
                </a:spcAft>
              </a:pPr>
              <a:r>
                <a:rPr lang="en-US" sz="1600">
                  <a:solidFill>
                    <a:schemeClr val="tx2"/>
                  </a:solidFill>
                  <a:latin typeface="Century Gothic" pitchFamily="34" charset="0"/>
                </a:rPr>
                <a:t>1</a:t>
              </a:r>
            </a:p>
            <a:p>
              <a:pPr algn="r">
                <a:spcAft>
                  <a:spcPts val="1463"/>
                </a:spcAft>
              </a:pPr>
              <a:r>
                <a:rPr lang="en-US" sz="1600">
                  <a:solidFill>
                    <a:schemeClr val="tx2"/>
                  </a:solidFill>
                  <a:latin typeface="Century Gothic" pitchFamily="34" charset="0"/>
                </a:rPr>
                <a:t>0</a:t>
              </a:r>
            </a:p>
          </p:txBody>
        </p:sp>
        <p:cxnSp>
          <p:nvCxnSpPr>
            <p:cNvPr id="50" name="Straight Connector 49"/>
            <p:cNvCxnSpPr/>
            <p:nvPr/>
          </p:nvCxnSpPr>
          <p:spPr>
            <a:xfrm flipH="1">
              <a:off x="5546438" y="4486442"/>
              <a:ext cx="96847"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p:nvPr/>
          </p:nvCxnSpPr>
          <p:spPr>
            <a:xfrm flipH="1">
              <a:off x="5603593" y="4486442"/>
              <a:ext cx="96847"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85" name="TextBox 51"/>
            <p:cNvSpPr txBox="1">
              <a:spLocks noChangeArrowheads="1"/>
            </p:cNvSpPr>
            <p:nvPr/>
          </p:nvSpPr>
          <p:spPr bwMode="auto">
            <a:xfrm>
              <a:off x="55265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40</a:t>
              </a:r>
            </a:p>
          </p:txBody>
        </p:sp>
        <p:sp>
          <p:nvSpPr>
            <p:cNvPr id="49186" name="TextBox 52"/>
            <p:cNvSpPr txBox="1">
              <a:spLocks noChangeArrowheads="1"/>
            </p:cNvSpPr>
            <p:nvPr/>
          </p:nvSpPr>
          <p:spPr bwMode="auto">
            <a:xfrm>
              <a:off x="61107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50</a:t>
              </a:r>
            </a:p>
          </p:txBody>
        </p:sp>
        <p:sp>
          <p:nvSpPr>
            <p:cNvPr id="49187" name="TextBox 53"/>
            <p:cNvSpPr txBox="1">
              <a:spLocks noChangeArrowheads="1"/>
            </p:cNvSpPr>
            <p:nvPr/>
          </p:nvSpPr>
          <p:spPr bwMode="auto">
            <a:xfrm>
              <a:off x="66822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60</a:t>
              </a:r>
            </a:p>
          </p:txBody>
        </p:sp>
        <p:sp>
          <p:nvSpPr>
            <p:cNvPr id="49188" name="TextBox 54"/>
            <p:cNvSpPr txBox="1">
              <a:spLocks noChangeArrowheads="1"/>
            </p:cNvSpPr>
            <p:nvPr/>
          </p:nvSpPr>
          <p:spPr bwMode="auto">
            <a:xfrm>
              <a:off x="7260099"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70</a:t>
              </a:r>
            </a:p>
          </p:txBody>
        </p:sp>
        <p:sp>
          <p:nvSpPr>
            <p:cNvPr id="49189" name="TextBox 55"/>
            <p:cNvSpPr txBox="1">
              <a:spLocks noChangeArrowheads="1"/>
            </p:cNvSpPr>
            <p:nvPr/>
          </p:nvSpPr>
          <p:spPr bwMode="auto">
            <a:xfrm>
              <a:off x="7844299"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80</a:t>
              </a:r>
            </a:p>
          </p:txBody>
        </p:sp>
        <p:sp>
          <p:nvSpPr>
            <p:cNvPr id="49190" name="TextBox 56"/>
            <p:cNvSpPr txBox="1">
              <a:spLocks noChangeArrowheads="1"/>
            </p:cNvSpPr>
            <p:nvPr/>
          </p:nvSpPr>
          <p:spPr bwMode="auto">
            <a:xfrm>
              <a:off x="841897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90</a:t>
              </a:r>
            </a:p>
          </p:txBody>
        </p:sp>
        <p:sp>
          <p:nvSpPr>
            <p:cNvPr id="49191" name="TextBox 57"/>
            <p:cNvSpPr txBox="1">
              <a:spLocks noChangeArrowheads="1"/>
            </p:cNvSpPr>
            <p:nvPr/>
          </p:nvSpPr>
          <p:spPr bwMode="auto">
            <a:xfrm>
              <a:off x="5342156" y="4573096"/>
              <a:ext cx="298480"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0</a:t>
              </a:r>
            </a:p>
          </p:txBody>
        </p:sp>
        <p:sp>
          <p:nvSpPr>
            <p:cNvPr id="49192" name="TextBox 58"/>
            <p:cNvSpPr txBox="1">
              <a:spLocks noChangeArrowheads="1"/>
            </p:cNvSpPr>
            <p:nvPr/>
          </p:nvSpPr>
          <p:spPr bwMode="auto">
            <a:xfrm>
              <a:off x="6532507" y="4884246"/>
              <a:ext cx="134043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Age (years)</a:t>
              </a:r>
            </a:p>
          </p:txBody>
        </p:sp>
      </p:grpSp>
      <p:sp>
        <p:nvSpPr>
          <p:cNvPr id="49164" name="TextBox 66"/>
          <p:cNvSpPr txBox="1">
            <a:spLocks noChangeArrowheads="1"/>
          </p:cNvSpPr>
          <p:nvPr/>
        </p:nvSpPr>
        <p:spPr bwMode="auto">
          <a:xfrm>
            <a:off x="6681788" y="1203325"/>
            <a:ext cx="1041400" cy="369888"/>
          </a:xfrm>
          <a:prstGeom prst="rect">
            <a:avLst/>
          </a:prstGeom>
          <a:noFill/>
          <a:ln w="9525">
            <a:noFill/>
            <a:miter lim="800000"/>
            <a:headEnd/>
            <a:tailEnd/>
          </a:ln>
        </p:spPr>
        <p:txBody>
          <a:bodyPr wrap="none">
            <a:spAutoFit/>
          </a:bodyPr>
          <a:lstStyle/>
          <a:p>
            <a:pPr algn="ctr"/>
            <a:r>
              <a:rPr lang="en-US" b="1">
                <a:solidFill>
                  <a:schemeClr val="tx2"/>
                </a:solidFill>
                <a:latin typeface="Century Gothic" pitchFamily="34" charset="0"/>
              </a:rPr>
              <a:t>Women</a:t>
            </a:r>
          </a:p>
        </p:txBody>
      </p:sp>
      <p:sp>
        <p:nvSpPr>
          <p:cNvPr id="49165" name="TextBox 67"/>
          <p:cNvSpPr txBox="1">
            <a:spLocks noChangeArrowheads="1"/>
          </p:cNvSpPr>
          <p:nvPr/>
        </p:nvSpPr>
        <p:spPr bwMode="auto">
          <a:xfrm>
            <a:off x="2952750" y="1581150"/>
            <a:ext cx="2246313" cy="661988"/>
          </a:xfrm>
          <a:prstGeom prst="rect">
            <a:avLst/>
          </a:prstGeom>
          <a:noFill/>
          <a:ln w="9525">
            <a:noFill/>
            <a:miter lim="800000"/>
            <a:headEnd/>
            <a:tailEnd/>
          </a:ln>
        </p:spPr>
        <p:txBody>
          <a:bodyPr>
            <a:spAutoFit/>
          </a:bodyPr>
          <a:lstStyle/>
          <a:p>
            <a:pPr>
              <a:spcAft>
                <a:spcPts val="600"/>
              </a:spcAft>
            </a:pPr>
            <a:r>
              <a:rPr lang="en-US" sz="1600">
                <a:solidFill>
                  <a:schemeClr val="tx2"/>
                </a:solidFill>
                <a:latin typeface="Century Gothic" pitchFamily="34" charset="0"/>
              </a:rPr>
              <a:t>Non-vascular deaths</a:t>
            </a:r>
          </a:p>
          <a:p>
            <a:pPr>
              <a:spcAft>
                <a:spcPts val="600"/>
              </a:spcAft>
            </a:pPr>
            <a:r>
              <a:rPr lang="en-US" sz="1600">
                <a:solidFill>
                  <a:schemeClr val="tx2"/>
                </a:solidFill>
                <a:latin typeface="Century Gothic" pitchFamily="34" charset="0"/>
              </a:rPr>
              <a:t>Vascular deaths</a:t>
            </a:r>
          </a:p>
        </p:txBody>
      </p:sp>
      <p:sp>
        <p:nvSpPr>
          <p:cNvPr id="69" name="Rectangle 68"/>
          <p:cNvSpPr/>
          <p:nvPr/>
        </p:nvSpPr>
        <p:spPr>
          <a:xfrm>
            <a:off x="2819400" y="1692275"/>
            <a:ext cx="127000" cy="127000"/>
          </a:xfrm>
          <a:prstGeom prst="rect">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0" name="Rectangle 69"/>
          <p:cNvSpPr/>
          <p:nvPr/>
        </p:nvSpPr>
        <p:spPr>
          <a:xfrm>
            <a:off x="2819400" y="2019300"/>
            <a:ext cx="127000" cy="127000"/>
          </a:xfrm>
          <a:prstGeom prst="rect">
            <a:avLst/>
          </a:prstGeom>
          <a:solidFill>
            <a:srgbClr val="F041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1" name="Freeform 70"/>
          <p:cNvSpPr/>
          <p:nvPr/>
        </p:nvSpPr>
        <p:spPr>
          <a:xfrm>
            <a:off x="5732463" y="1706563"/>
            <a:ext cx="3211512" cy="29289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52816 h 1456626"/>
              <a:gd name="connsiteX1" fmla="*/ 7620 w 3221682"/>
              <a:gd name="connsiteY1" fmla="*/ 0 h 1456626"/>
              <a:gd name="connsiteX2" fmla="*/ 354330 w 3221682"/>
              <a:gd name="connsiteY2" fmla="*/ 16446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51710 w 3221682"/>
              <a:gd name="connsiteY8" fmla="*/ 1188441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0707"/>
              <a:gd name="connsiteY0" fmla="*/ 1452816 h 1456626"/>
              <a:gd name="connsiteX1" fmla="*/ 7620 w 3220707"/>
              <a:gd name="connsiteY1" fmla="*/ 0 h 1456626"/>
              <a:gd name="connsiteX2" fmla="*/ 361950 w 3220707"/>
              <a:gd name="connsiteY2" fmla="*/ 63478 h 1456626"/>
              <a:gd name="connsiteX3" fmla="*/ 579120 w 3220707"/>
              <a:gd name="connsiteY3" fmla="*/ 130293 h 1456626"/>
              <a:gd name="connsiteX4" fmla="*/ 914400 w 3220707"/>
              <a:gd name="connsiteY4" fmla="*/ 277397 h 1456626"/>
              <a:gd name="connsiteX5" fmla="*/ 1299210 w 3220707"/>
              <a:gd name="connsiteY5" fmla="*/ 504792 h 1456626"/>
              <a:gd name="connsiteX6" fmla="*/ 1695450 w 3220707"/>
              <a:gd name="connsiteY6" fmla="*/ 800013 h 1456626"/>
              <a:gd name="connsiteX7" fmla="*/ 2011680 w 3220707"/>
              <a:gd name="connsiteY7" fmla="*/ 1027495 h 1456626"/>
              <a:gd name="connsiteX8" fmla="*/ 2251710 w 3220707"/>
              <a:gd name="connsiteY8" fmla="*/ 1188441 h 1456626"/>
              <a:gd name="connsiteX9" fmla="*/ 2514600 w 3220707"/>
              <a:gd name="connsiteY9" fmla="*/ 1321231 h 1456626"/>
              <a:gd name="connsiteX10" fmla="*/ 2750820 w 3220707"/>
              <a:gd name="connsiteY10" fmla="*/ 1414716 h 1456626"/>
              <a:gd name="connsiteX11" fmla="*/ 3063240 w 3220707"/>
              <a:gd name="connsiteY11" fmla="*/ 1456626 h 1456626"/>
              <a:gd name="connsiteX12" fmla="*/ 0 w 3220707"/>
              <a:gd name="connsiteY12" fmla="*/ 1452816 h 1456626"/>
              <a:gd name="connsiteX0" fmla="*/ 0 w 3225547"/>
              <a:gd name="connsiteY0" fmla="*/ 1452816 h 1456626"/>
              <a:gd name="connsiteX1" fmla="*/ 7620 w 3225547"/>
              <a:gd name="connsiteY1" fmla="*/ 0 h 1456626"/>
              <a:gd name="connsiteX2" fmla="*/ 361950 w 3225547"/>
              <a:gd name="connsiteY2" fmla="*/ 63478 h 1456626"/>
              <a:gd name="connsiteX3" fmla="*/ 579120 w 3225547"/>
              <a:gd name="connsiteY3" fmla="*/ 130293 h 1456626"/>
              <a:gd name="connsiteX4" fmla="*/ 914400 w 3225547"/>
              <a:gd name="connsiteY4" fmla="*/ 277397 h 1456626"/>
              <a:gd name="connsiteX5" fmla="*/ 1299210 w 3225547"/>
              <a:gd name="connsiteY5" fmla="*/ 504792 h 1456626"/>
              <a:gd name="connsiteX6" fmla="*/ 1695450 w 3225547"/>
              <a:gd name="connsiteY6" fmla="*/ 800013 h 1456626"/>
              <a:gd name="connsiteX7" fmla="*/ 2011680 w 3225547"/>
              <a:gd name="connsiteY7" fmla="*/ 1027495 h 1456626"/>
              <a:gd name="connsiteX8" fmla="*/ 2251710 w 3225547"/>
              <a:gd name="connsiteY8" fmla="*/ 1188441 h 1456626"/>
              <a:gd name="connsiteX9" fmla="*/ 2514600 w 3225547"/>
              <a:gd name="connsiteY9" fmla="*/ 1321231 h 1456626"/>
              <a:gd name="connsiteX10" fmla="*/ 2781300 w 3225547"/>
              <a:gd name="connsiteY10" fmla="*/ 1402447 h 1456626"/>
              <a:gd name="connsiteX11" fmla="*/ 3063240 w 3225547"/>
              <a:gd name="connsiteY11" fmla="*/ 1456626 h 1456626"/>
              <a:gd name="connsiteX12" fmla="*/ 0 w 3225547"/>
              <a:gd name="connsiteY12" fmla="*/ 1452816 h 1456626"/>
              <a:gd name="connsiteX0" fmla="*/ 0 w 3321997"/>
              <a:gd name="connsiteY0" fmla="*/ 1452816 h 1458671"/>
              <a:gd name="connsiteX1" fmla="*/ 7620 w 3321997"/>
              <a:gd name="connsiteY1" fmla="*/ 0 h 1458671"/>
              <a:gd name="connsiteX2" fmla="*/ 361950 w 3321997"/>
              <a:gd name="connsiteY2" fmla="*/ 63478 h 1458671"/>
              <a:gd name="connsiteX3" fmla="*/ 579120 w 3321997"/>
              <a:gd name="connsiteY3" fmla="*/ 130293 h 1458671"/>
              <a:gd name="connsiteX4" fmla="*/ 914400 w 3321997"/>
              <a:gd name="connsiteY4" fmla="*/ 277397 h 1458671"/>
              <a:gd name="connsiteX5" fmla="*/ 1299210 w 3321997"/>
              <a:gd name="connsiteY5" fmla="*/ 504792 h 1458671"/>
              <a:gd name="connsiteX6" fmla="*/ 1695450 w 3321997"/>
              <a:gd name="connsiteY6" fmla="*/ 800013 h 1458671"/>
              <a:gd name="connsiteX7" fmla="*/ 2011680 w 3321997"/>
              <a:gd name="connsiteY7" fmla="*/ 1027495 h 1458671"/>
              <a:gd name="connsiteX8" fmla="*/ 2251710 w 3321997"/>
              <a:gd name="connsiteY8" fmla="*/ 1188441 h 1458671"/>
              <a:gd name="connsiteX9" fmla="*/ 2514600 w 3321997"/>
              <a:gd name="connsiteY9" fmla="*/ 1321231 h 1458671"/>
              <a:gd name="connsiteX10" fmla="*/ 2781300 w 3321997"/>
              <a:gd name="connsiteY10" fmla="*/ 1402447 h 1458671"/>
              <a:gd name="connsiteX11" fmla="*/ 3173730 w 3321997"/>
              <a:gd name="connsiteY11" fmla="*/ 1458671 h 1458671"/>
              <a:gd name="connsiteX12" fmla="*/ 0 w 3321997"/>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91213"/>
              <a:gd name="connsiteY0" fmla="*/ 1452816 h 1458671"/>
              <a:gd name="connsiteX1" fmla="*/ 7620 w 3191213"/>
              <a:gd name="connsiteY1" fmla="*/ 0 h 1458671"/>
              <a:gd name="connsiteX2" fmla="*/ 361950 w 3191213"/>
              <a:gd name="connsiteY2" fmla="*/ 63478 h 1458671"/>
              <a:gd name="connsiteX3" fmla="*/ 579120 w 3191213"/>
              <a:gd name="connsiteY3" fmla="*/ 130293 h 1458671"/>
              <a:gd name="connsiteX4" fmla="*/ 914400 w 3191213"/>
              <a:gd name="connsiteY4" fmla="*/ 277397 h 1458671"/>
              <a:gd name="connsiteX5" fmla="*/ 1299210 w 3191213"/>
              <a:gd name="connsiteY5" fmla="*/ 504792 h 1458671"/>
              <a:gd name="connsiteX6" fmla="*/ 1695450 w 3191213"/>
              <a:gd name="connsiteY6" fmla="*/ 800013 h 1458671"/>
              <a:gd name="connsiteX7" fmla="*/ 2011680 w 3191213"/>
              <a:gd name="connsiteY7" fmla="*/ 1027495 h 1458671"/>
              <a:gd name="connsiteX8" fmla="*/ 2251710 w 3191213"/>
              <a:gd name="connsiteY8" fmla="*/ 1188441 h 1458671"/>
              <a:gd name="connsiteX9" fmla="*/ 2514600 w 3191213"/>
              <a:gd name="connsiteY9" fmla="*/ 1321231 h 1458671"/>
              <a:gd name="connsiteX10" fmla="*/ 2830830 w 3191213"/>
              <a:gd name="connsiteY10" fmla="*/ 1408581 h 1458671"/>
              <a:gd name="connsiteX11" fmla="*/ 3173730 w 3191213"/>
              <a:gd name="connsiteY11" fmla="*/ 1458671 h 1458671"/>
              <a:gd name="connsiteX12" fmla="*/ 0 w 3191213"/>
              <a:gd name="connsiteY12" fmla="*/ 1452816 h 1458671"/>
              <a:gd name="connsiteX0" fmla="*/ 0 w 3190755"/>
              <a:gd name="connsiteY0" fmla="*/ 1452816 h 1458671"/>
              <a:gd name="connsiteX1" fmla="*/ 7620 w 3190755"/>
              <a:gd name="connsiteY1" fmla="*/ 0 h 1458671"/>
              <a:gd name="connsiteX2" fmla="*/ 361950 w 3190755"/>
              <a:gd name="connsiteY2" fmla="*/ 63478 h 1458671"/>
              <a:gd name="connsiteX3" fmla="*/ 579120 w 3190755"/>
              <a:gd name="connsiteY3" fmla="*/ 130293 h 1458671"/>
              <a:gd name="connsiteX4" fmla="*/ 914400 w 3190755"/>
              <a:gd name="connsiteY4" fmla="*/ 277397 h 1458671"/>
              <a:gd name="connsiteX5" fmla="*/ 1299210 w 3190755"/>
              <a:gd name="connsiteY5" fmla="*/ 504792 h 1458671"/>
              <a:gd name="connsiteX6" fmla="*/ 1695450 w 3190755"/>
              <a:gd name="connsiteY6" fmla="*/ 800013 h 1458671"/>
              <a:gd name="connsiteX7" fmla="*/ 2011680 w 3190755"/>
              <a:gd name="connsiteY7" fmla="*/ 1027495 h 1458671"/>
              <a:gd name="connsiteX8" fmla="*/ 2251710 w 3190755"/>
              <a:gd name="connsiteY8" fmla="*/ 1188441 h 1458671"/>
              <a:gd name="connsiteX9" fmla="*/ 2514600 w 3190755"/>
              <a:gd name="connsiteY9" fmla="*/ 1321231 h 1458671"/>
              <a:gd name="connsiteX10" fmla="*/ 2830830 w 3190755"/>
              <a:gd name="connsiteY10" fmla="*/ 1408581 h 1458671"/>
              <a:gd name="connsiteX11" fmla="*/ 3173730 w 3190755"/>
              <a:gd name="connsiteY11" fmla="*/ 1458671 h 1458671"/>
              <a:gd name="connsiteX12" fmla="*/ 0 w 3190755"/>
              <a:gd name="connsiteY12" fmla="*/ 1452816 h 1458671"/>
              <a:gd name="connsiteX0" fmla="*/ 0 w 3173730"/>
              <a:gd name="connsiteY0" fmla="*/ 1452816 h 1458671"/>
              <a:gd name="connsiteX1" fmla="*/ 7620 w 3173730"/>
              <a:gd name="connsiteY1" fmla="*/ 0 h 1458671"/>
              <a:gd name="connsiteX2" fmla="*/ 361950 w 3173730"/>
              <a:gd name="connsiteY2" fmla="*/ 63478 h 1458671"/>
              <a:gd name="connsiteX3" fmla="*/ 579120 w 3173730"/>
              <a:gd name="connsiteY3" fmla="*/ 130293 h 1458671"/>
              <a:gd name="connsiteX4" fmla="*/ 914400 w 3173730"/>
              <a:gd name="connsiteY4" fmla="*/ 277397 h 1458671"/>
              <a:gd name="connsiteX5" fmla="*/ 1299210 w 3173730"/>
              <a:gd name="connsiteY5" fmla="*/ 504792 h 1458671"/>
              <a:gd name="connsiteX6" fmla="*/ 1695450 w 3173730"/>
              <a:gd name="connsiteY6" fmla="*/ 800013 h 1458671"/>
              <a:gd name="connsiteX7" fmla="*/ 2011680 w 3173730"/>
              <a:gd name="connsiteY7" fmla="*/ 1027495 h 1458671"/>
              <a:gd name="connsiteX8" fmla="*/ 2251710 w 3173730"/>
              <a:gd name="connsiteY8" fmla="*/ 1188441 h 1458671"/>
              <a:gd name="connsiteX9" fmla="*/ 2514600 w 3173730"/>
              <a:gd name="connsiteY9" fmla="*/ 1321231 h 1458671"/>
              <a:gd name="connsiteX10" fmla="*/ 2830830 w 3173730"/>
              <a:gd name="connsiteY10" fmla="*/ 1408581 h 1458671"/>
              <a:gd name="connsiteX11" fmla="*/ 3173730 w 3173730"/>
              <a:gd name="connsiteY11" fmla="*/ 1458671 h 1458671"/>
              <a:gd name="connsiteX12" fmla="*/ 0 w 3173730"/>
              <a:gd name="connsiteY12" fmla="*/ 1452816 h 1458671"/>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1830" h="1462761">
                <a:moveTo>
                  <a:pt x="0" y="1458951"/>
                </a:moveTo>
                <a:cubicBezTo>
                  <a:pt x="1270" y="972634"/>
                  <a:pt x="-1270" y="1453538"/>
                  <a:pt x="3810" y="0"/>
                </a:cubicBezTo>
                <a:cubicBezTo>
                  <a:pt x="222885" y="17071"/>
                  <a:pt x="274320" y="22452"/>
                  <a:pt x="411480" y="52485"/>
                </a:cubicBezTo>
                <a:cubicBezTo>
                  <a:pt x="548640" y="82518"/>
                  <a:pt x="622300" y="97603"/>
                  <a:pt x="735330" y="134525"/>
                </a:cubicBezTo>
                <a:cubicBezTo>
                  <a:pt x="848360" y="171447"/>
                  <a:pt x="960120" y="212868"/>
                  <a:pt x="1089660" y="274016"/>
                </a:cubicBezTo>
                <a:cubicBezTo>
                  <a:pt x="1219200" y="335164"/>
                  <a:pt x="1379220" y="418115"/>
                  <a:pt x="1512570" y="501411"/>
                </a:cubicBezTo>
                <a:cubicBezTo>
                  <a:pt x="1645920" y="584708"/>
                  <a:pt x="1776730" y="687629"/>
                  <a:pt x="1889760" y="773795"/>
                </a:cubicBezTo>
                <a:cubicBezTo>
                  <a:pt x="2002790" y="859961"/>
                  <a:pt x="2107565" y="953984"/>
                  <a:pt x="2190750" y="1018405"/>
                </a:cubicBezTo>
                <a:cubicBezTo>
                  <a:pt x="2273935" y="1082826"/>
                  <a:pt x="2316480" y="1110094"/>
                  <a:pt x="2388870" y="1160319"/>
                </a:cubicBezTo>
                <a:cubicBezTo>
                  <a:pt x="2461260" y="1210544"/>
                  <a:pt x="2545715" y="1277988"/>
                  <a:pt x="2625090" y="1319753"/>
                </a:cubicBezTo>
                <a:cubicBezTo>
                  <a:pt x="2704465" y="1361518"/>
                  <a:pt x="2767330" y="1387075"/>
                  <a:pt x="2865120" y="1410910"/>
                </a:cubicBezTo>
                <a:cubicBezTo>
                  <a:pt x="2962910" y="1434745"/>
                  <a:pt x="3018790" y="1446187"/>
                  <a:pt x="3211830" y="1462761"/>
                </a:cubicBezTo>
                <a:lnTo>
                  <a:pt x="0" y="1458951"/>
                </a:lnTo>
                <a:close/>
              </a:path>
            </a:pathLst>
          </a:cu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2" name="Freeform 71"/>
          <p:cNvSpPr/>
          <p:nvPr/>
        </p:nvSpPr>
        <p:spPr>
          <a:xfrm>
            <a:off x="5727700" y="2874963"/>
            <a:ext cx="3184525" cy="17605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407920 w 3221682"/>
              <a:gd name="connsiteY8" fmla="*/ 116078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407920 w 3221682"/>
              <a:gd name="connsiteY8" fmla="*/ 1160780 h 1466850"/>
              <a:gd name="connsiteX9" fmla="*/ 2750820 w 3221682"/>
              <a:gd name="connsiteY9" fmla="*/ 1424940 h 1466850"/>
              <a:gd name="connsiteX10" fmla="*/ 3063240 w 3221682"/>
              <a:gd name="connsiteY10" fmla="*/ 1466850 h 1466850"/>
              <a:gd name="connsiteX11" fmla="*/ 0 w 3221682"/>
              <a:gd name="connsiteY11" fmla="*/ 1463040 h 1466850"/>
              <a:gd name="connsiteX0" fmla="*/ 0 w 3221090"/>
              <a:gd name="connsiteY0" fmla="*/ 1463040 h 1466850"/>
              <a:gd name="connsiteX1" fmla="*/ 7620 w 3221090"/>
              <a:gd name="connsiteY1" fmla="*/ 0 h 1466850"/>
              <a:gd name="connsiteX2" fmla="*/ 354330 w 3221090"/>
              <a:gd name="connsiteY2" fmla="*/ 23495 h 1466850"/>
              <a:gd name="connsiteX3" fmla="*/ 632460 w 3221090"/>
              <a:gd name="connsiteY3" fmla="*/ 78740 h 1466850"/>
              <a:gd name="connsiteX4" fmla="*/ 986790 w 3221090"/>
              <a:gd name="connsiteY4" fmla="*/ 187960 h 1466850"/>
              <a:gd name="connsiteX5" fmla="*/ 1417320 w 3221090"/>
              <a:gd name="connsiteY5" fmla="*/ 389255 h 1466850"/>
              <a:gd name="connsiteX6" fmla="*/ 1855470 w 3221090"/>
              <a:gd name="connsiteY6" fmla="*/ 706755 h 1466850"/>
              <a:gd name="connsiteX7" fmla="*/ 2129790 w 3221090"/>
              <a:gd name="connsiteY7" fmla="*/ 934720 h 1466850"/>
              <a:gd name="connsiteX8" fmla="*/ 2407920 w 3221090"/>
              <a:gd name="connsiteY8" fmla="*/ 1160780 h 1466850"/>
              <a:gd name="connsiteX9" fmla="*/ 2747010 w 3221090"/>
              <a:gd name="connsiteY9" fmla="*/ 1374140 h 1466850"/>
              <a:gd name="connsiteX10" fmla="*/ 3063240 w 3221090"/>
              <a:gd name="connsiteY10" fmla="*/ 1466850 h 1466850"/>
              <a:gd name="connsiteX11" fmla="*/ 0 w 3221090"/>
              <a:gd name="connsiteY11" fmla="*/ 1463040 h 1466850"/>
              <a:gd name="connsiteX0" fmla="*/ 0 w 3329720"/>
              <a:gd name="connsiteY0" fmla="*/ 1463040 h 1466850"/>
              <a:gd name="connsiteX1" fmla="*/ 7620 w 3329720"/>
              <a:gd name="connsiteY1" fmla="*/ 0 h 1466850"/>
              <a:gd name="connsiteX2" fmla="*/ 354330 w 3329720"/>
              <a:gd name="connsiteY2" fmla="*/ 23495 h 1466850"/>
              <a:gd name="connsiteX3" fmla="*/ 632460 w 3329720"/>
              <a:gd name="connsiteY3" fmla="*/ 78740 h 1466850"/>
              <a:gd name="connsiteX4" fmla="*/ 986790 w 3329720"/>
              <a:gd name="connsiteY4" fmla="*/ 187960 h 1466850"/>
              <a:gd name="connsiteX5" fmla="*/ 1417320 w 3329720"/>
              <a:gd name="connsiteY5" fmla="*/ 389255 h 1466850"/>
              <a:gd name="connsiteX6" fmla="*/ 1855470 w 3329720"/>
              <a:gd name="connsiteY6" fmla="*/ 706755 h 1466850"/>
              <a:gd name="connsiteX7" fmla="*/ 2129790 w 3329720"/>
              <a:gd name="connsiteY7" fmla="*/ 934720 h 1466850"/>
              <a:gd name="connsiteX8" fmla="*/ 2407920 w 3329720"/>
              <a:gd name="connsiteY8" fmla="*/ 1160780 h 1466850"/>
              <a:gd name="connsiteX9" fmla="*/ 2747010 w 3329720"/>
              <a:gd name="connsiteY9" fmla="*/ 1374140 h 1466850"/>
              <a:gd name="connsiteX10" fmla="*/ 3185160 w 3329720"/>
              <a:gd name="connsiteY10" fmla="*/ 1466850 h 1466850"/>
              <a:gd name="connsiteX11" fmla="*/ 0 w 332972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25195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25195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86790 w 3185160"/>
              <a:gd name="connsiteY3" fmla="*/ 187960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160" h="1466850">
                <a:moveTo>
                  <a:pt x="0" y="1463040"/>
                </a:moveTo>
                <a:lnTo>
                  <a:pt x="7620" y="0"/>
                </a:lnTo>
                <a:cubicBezTo>
                  <a:pt x="127635" y="635"/>
                  <a:pt x="190500" y="-3069"/>
                  <a:pt x="354330" y="23495"/>
                </a:cubicBezTo>
                <a:cubicBezTo>
                  <a:pt x="518160" y="50059"/>
                  <a:pt x="699135" y="85725"/>
                  <a:pt x="922020" y="159385"/>
                </a:cubicBezTo>
                <a:cubicBezTo>
                  <a:pt x="1144905" y="233045"/>
                  <a:pt x="1260475" y="299614"/>
                  <a:pt x="1417320" y="389255"/>
                </a:cubicBezTo>
                <a:cubicBezTo>
                  <a:pt x="1574165" y="478896"/>
                  <a:pt x="1748155" y="607907"/>
                  <a:pt x="1863090" y="697230"/>
                </a:cubicBezTo>
                <a:cubicBezTo>
                  <a:pt x="1978025" y="786553"/>
                  <a:pt x="2038985" y="847937"/>
                  <a:pt x="2129790" y="925195"/>
                </a:cubicBezTo>
                <a:cubicBezTo>
                  <a:pt x="2220595" y="1002453"/>
                  <a:pt x="2305050" y="1085956"/>
                  <a:pt x="2407920" y="1160780"/>
                </a:cubicBezTo>
                <a:cubicBezTo>
                  <a:pt x="2510790" y="1235604"/>
                  <a:pt x="2613660" y="1316778"/>
                  <a:pt x="2747010" y="1374140"/>
                </a:cubicBezTo>
                <a:cubicBezTo>
                  <a:pt x="2880360" y="1431502"/>
                  <a:pt x="2927350" y="1431925"/>
                  <a:pt x="3185160" y="1466850"/>
                </a:cubicBezTo>
                <a:lnTo>
                  <a:pt x="0" y="1463040"/>
                </a:lnTo>
                <a:close/>
              </a:path>
            </a:pathLst>
          </a:custGeom>
          <a:solidFill>
            <a:srgbClr val="F0414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3" name="Freeform 72"/>
          <p:cNvSpPr/>
          <p:nvPr/>
        </p:nvSpPr>
        <p:spPr>
          <a:xfrm>
            <a:off x="1084263" y="1909763"/>
            <a:ext cx="3211512" cy="27257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52816 h 1456626"/>
              <a:gd name="connsiteX1" fmla="*/ 7620 w 3221682"/>
              <a:gd name="connsiteY1" fmla="*/ 0 h 1456626"/>
              <a:gd name="connsiteX2" fmla="*/ 354330 w 3221682"/>
              <a:gd name="connsiteY2" fmla="*/ 16446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51710 w 3221682"/>
              <a:gd name="connsiteY8" fmla="*/ 1188441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0707"/>
              <a:gd name="connsiteY0" fmla="*/ 1452816 h 1456626"/>
              <a:gd name="connsiteX1" fmla="*/ 7620 w 3220707"/>
              <a:gd name="connsiteY1" fmla="*/ 0 h 1456626"/>
              <a:gd name="connsiteX2" fmla="*/ 361950 w 3220707"/>
              <a:gd name="connsiteY2" fmla="*/ 63478 h 1456626"/>
              <a:gd name="connsiteX3" fmla="*/ 579120 w 3220707"/>
              <a:gd name="connsiteY3" fmla="*/ 130293 h 1456626"/>
              <a:gd name="connsiteX4" fmla="*/ 914400 w 3220707"/>
              <a:gd name="connsiteY4" fmla="*/ 277397 h 1456626"/>
              <a:gd name="connsiteX5" fmla="*/ 1299210 w 3220707"/>
              <a:gd name="connsiteY5" fmla="*/ 504792 h 1456626"/>
              <a:gd name="connsiteX6" fmla="*/ 1695450 w 3220707"/>
              <a:gd name="connsiteY6" fmla="*/ 800013 h 1456626"/>
              <a:gd name="connsiteX7" fmla="*/ 2011680 w 3220707"/>
              <a:gd name="connsiteY7" fmla="*/ 1027495 h 1456626"/>
              <a:gd name="connsiteX8" fmla="*/ 2251710 w 3220707"/>
              <a:gd name="connsiteY8" fmla="*/ 1188441 h 1456626"/>
              <a:gd name="connsiteX9" fmla="*/ 2514600 w 3220707"/>
              <a:gd name="connsiteY9" fmla="*/ 1321231 h 1456626"/>
              <a:gd name="connsiteX10" fmla="*/ 2750820 w 3220707"/>
              <a:gd name="connsiteY10" fmla="*/ 1414716 h 1456626"/>
              <a:gd name="connsiteX11" fmla="*/ 3063240 w 3220707"/>
              <a:gd name="connsiteY11" fmla="*/ 1456626 h 1456626"/>
              <a:gd name="connsiteX12" fmla="*/ 0 w 3220707"/>
              <a:gd name="connsiteY12" fmla="*/ 1452816 h 1456626"/>
              <a:gd name="connsiteX0" fmla="*/ 0 w 3225547"/>
              <a:gd name="connsiteY0" fmla="*/ 1452816 h 1456626"/>
              <a:gd name="connsiteX1" fmla="*/ 7620 w 3225547"/>
              <a:gd name="connsiteY1" fmla="*/ 0 h 1456626"/>
              <a:gd name="connsiteX2" fmla="*/ 361950 w 3225547"/>
              <a:gd name="connsiteY2" fmla="*/ 63478 h 1456626"/>
              <a:gd name="connsiteX3" fmla="*/ 579120 w 3225547"/>
              <a:gd name="connsiteY3" fmla="*/ 130293 h 1456626"/>
              <a:gd name="connsiteX4" fmla="*/ 914400 w 3225547"/>
              <a:gd name="connsiteY4" fmla="*/ 277397 h 1456626"/>
              <a:gd name="connsiteX5" fmla="*/ 1299210 w 3225547"/>
              <a:gd name="connsiteY5" fmla="*/ 504792 h 1456626"/>
              <a:gd name="connsiteX6" fmla="*/ 1695450 w 3225547"/>
              <a:gd name="connsiteY6" fmla="*/ 800013 h 1456626"/>
              <a:gd name="connsiteX7" fmla="*/ 2011680 w 3225547"/>
              <a:gd name="connsiteY7" fmla="*/ 1027495 h 1456626"/>
              <a:gd name="connsiteX8" fmla="*/ 2251710 w 3225547"/>
              <a:gd name="connsiteY8" fmla="*/ 1188441 h 1456626"/>
              <a:gd name="connsiteX9" fmla="*/ 2514600 w 3225547"/>
              <a:gd name="connsiteY9" fmla="*/ 1321231 h 1456626"/>
              <a:gd name="connsiteX10" fmla="*/ 2781300 w 3225547"/>
              <a:gd name="connsiteY10" fmla="*/ 1402447 h 1456626"/>
              <a:gd name="connsiteX11" fmla="*/ 3063240 w 3225547"/>
              <a:gd name="connsiteY11" fmla="*/ 1456626 h 1456626"/>
              <a:gd name="connsiteX12" fmla="*/ 0 w 3225547"/>
              <a:gd name="connsiteY12" fmla="*/ 1452816 h 1456626"/>
              <a:gd name="connsiteX0" fmla="*/ 0 w 3321997"/>
              <a:gd name="connsiteY0" fmla="*/ 1452816 h 1458671"/>
              <a:gd name="connsiteX1" fmla="*/ 7620 w 3321997"/>
              <a:gd name="connsiteY1" fmla="*/ 0 h 1458671"/>
              <a:gd name="connsiteX2" fmla="*/ 361950 w 3321997"/>
              <a:gd name="connsiteY2" fmla="*/ 63478 h 1458671"/>
              <a:gd name="connsiteX3" fmla="*/ 579120 w 3321997"/>
              <a:gd name="connsiteY3" fmla="*/ 130293 h 1458671"/>
              <a:gd name="connsiteX4" fmla="*/ 914400 w 3321997"/>
              <a:gd name="connsiteY4" fmla="*/ 277397 h 1458671"/>
              <a:gd name="connsiteX5" fmla="*/ 1299210 w 3321997"/>
              <a:gd name="connsiteY5" fmla="*/ 504792 h 1458671"/>
              <a:gd name="connsiteX6" fmla="*/ 1695450 w 3321997"/>
              <a:gd name="connsiteY6" fmla="*/ 800013 h 1458671"/>
              <a:gd name="connsiteX7" fmla="*/ 2011680 w 3321997"/>
              <a:gd name="connsiteY7" fmla="*/ 1027495 h 1458671"/>
              <a:gd name="connsiteX8" fmla="*/ 2251710 w 3321997"/>
              <a:gd name="connsiteY8" fmla="*/ 1188441 h 1458671"/>
              <a:gd name="connsiteX9" fmla="*/ 2514600 w 3321997"/>
              <a:gd name="connsiteY9" fmla="*/ 1321231 h 1458671"/>
              <a:gd name="connsiteX10" fmla="*/ 2781300 w 3321997"/>
              <a:gd name="connsiteY10" fmla="*/ 1402447 h 1458671"/>
              <a:gd name="connsiteX11" fmla="*/ 3173730 w 3321997"/>
              <a:gd name="connsiteY11" fmla="*/ 1458671 h 1458671"/>
              <a:gd name="connsiteX12" fmla="*/ 0 w 3321997"/>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91213"/>
              <a:gd name="connsiteY0" fmla="*/ 1452816 h 1458671"/>
              <a:gd name="connsiteX1" fmla="*/ 7620 w 3191213"/>
              <a:gd name="connsiteY1" fmla="*/ 0 h 1458671"/>
              <a:gd name="connsiteX2" fmla="*/ 361950 w 3191213"/>
              <a:gd name="connsiteY2" fmla="*/ 63478 h 1458671"/>
              <a:gd name="connsiteX3" fmla="*/ 579120 w 3191213"/>
              <a:gd name="connsiteY3" fmla="*/ 130293 h 1458671"/>
              <a:gd name="connsiteX4" fmla="*/ 914400 w 3191213"/>
              <a:gd name="connsiteY4" fmla="*/ 277397 h 1458671"/>
              <a:gd name="connsiteX5" fmla="*/ 1299210 w 3191213"/>
              <a:gd name="connsiteY5" fmla="*/ 504792 h 1458671"/>
              <a:gd name="connsiteX6" fmla="*/ 1695450 w 3191213"/>
              <a:gd name="connsiteY6" fmla="*/ 800013 h 1458671"/>
              <a:gd name="connsiteX7" fmla="*/ 2011680 w 3191213"/>
              <a:gd name="connsiteY7" fmla="*/ 1027495 h 1458671"/>
              <a:gd name="connsiteX8" fmla="*/ 2251710 w 3191213"/>
              <a:gd name="connsiteY8" fmla="*/ 1188441 h 1458671"/>
              <a:gd name="connsiteX9" fmla="*/ 2514600 w 3191213"/>
              <a:gd name="connsiteY9" fmla="*/ 1321231 h 1458671"/>
              <a:gd name="connsiteX10" fmla="*/ 2830830 w 3191213"/>
              <a:gd name="connsiteY10" fmla="*/ 1408581 h 1458671"/>
              <a:gd name="connsiteX11" fmla="*/ 3173730 w 3191213"/>
              <a:gd name="connsiteY11" fmla="*/ 1458671 h 1458671"/>
              <a:gd name="connsiteX12" fmla="*/ 0 w 3191213"/>
              <a:gd name="connsiteY12" fmla="*/ 1452816 h 1458671"/>
              <a:gd name="connsiteX0" fmla="*/ 0 w 3190755"/>
              <a:gd name="connsiteY0" fmla="*/ 1452816 h 1458671"/>
              <a:gd name="connsiteX1" fmla="*/ 7620 w 3190755"/>
              <a:gd name="connsiteY1" fmla="*/ 0 h 1458671"/>
              <a:gd name="connsiteX2" fmla="*/ 361950 w 3190755"/>
              <a:gd name="connsiteY2" fmla="*/ 63478 h 1458671"/>
              <a:gd name="connsiteX3" fmla="*/ 579120 w 3190755"/>
              <a:gd name="connsiteY3" fmla="*/ 130293 h 1458671"/>
              <a:gd name="connsiteX4" fmla="*/ 914400 w 3190755"/>
              <a:gd name="connsiteY4" fmla="*/ 277397 h 1458671"/>
              <a:gd name="connsiteX5" fmla="*/ 1299210 w 3190755"/>
              <a:gd name="connsiteY5" fmla="*/ 504792 h 1458671"/>
              <a:gd name="connsiteX6" fmla="*/ 1695450 w 3190755"/>
              <a:gd name="connsiteY6" fmla="*/ 800013 h 1458671"/>
              <a:gd name="connsiteX7" fmla="*/ 2011680 w 3190755"/>
              <a:gd name="connsiteY7" fmla="*/ 1027495 h 1458671"/>
              <a:gd name="connsiteX8" fmla="*/ 2251710 w 3190755"/>
              <a:gd name="connsiteY8" fmla="*/ 1188441 h 1458671"/>
              <a:gd name="connsiteX9" fmla="*/ 2514600 w 3190755"/>
              <a:gd name="connsiteY9" fmla="*/ 1321231 h 1458671"/>
              <a:gd name="connsiteX10" fmla="*/ 2830830 w 3190755"/>
              <a:gd name="connsiteY10" fmla="*/ 1408581 h 1458671"/>
              <a:gd name="connsiteX11" fmla="*/ 3173730 w 3190755"/>
              <a:gd name="connsiteY11" fmla="*/ 1458671 h 1458671"/>
              <a:gd name="connsiteX12" fmla="*/ 0 w 3190755"/>
              <a:gd name="connsiteY12" fmla="*/ 1452816 h 1458671"/>
              <a:gd name="connsiteX0" fmla="*/ 0 w 3173730"/>
              <a:gd name="connsiteY0" fmla="*/ 1452816 h 1458671"/>
              <a:gd name="connsiteX1" fmla="*/ 7620 w 3173730"/>
              <a:gd name="connsiteY1" fmla="*/ 0 h 1458671"/>
              <a:gd name="connsiteX2" fmla="*/ 361950 w 3173730"/>
              <a:gd name="connsiteY2" fmla="*/ 63478 h 1458671"/>
              <a:gd name="connsiteX3" fmla="*/ 579120 w 3173730"/>
              <a:gd name="connsiteY3" fmla="*/ 130293 h 1458671"/>
              <a:gd name="connsiteX4" fmla="*/ 914400 w 3173730"/>
              <a:gd name="connsiteY4" fmla="*/ 277397 h 1458671"/>
              <a:gd name="connsiteX5" fmla="*/ 1299210 w 3173730"/>
              <a:gd name="connsiteY5" fmla="*/ 504792 h 1458671"/>
              <a:gd name="connsiteX6" fmla="*/ 1695450 w 3173730"/>
              <a:gd name="connsiteY6" fmla="*/ 800013 h 1458671"/>
              <a:gd name="connsiteX7" fmla="*/ 2011680 w 3173730"/>
              <a:gd name="connsiteY7" fmla="*/ 1027495 h 1458671"/>
              <a:gd name="connsiteX8" fmla="*/ 2251710 w 3173730"/>
              <a:gd name="connsiteY8" fmla="*/ 1188441 h 1458671"/>
              <a:gd name="connsiteX9" fmla="*/ 2514600 w 3173730"/>
              <a:gd name="connsiteY9" fmla="*/ 1321231 h 1458671"/>
              <a:gd name="connsiteX10" fmla="*/ 2830830 w 3173730"/>
              <a:gd name="connsiteY10" fmla="*/ 1408581 h 1458671"/>
              <a:gd name="connsiteX11" fmla="*/ 3173730 w 3173730"/>
              <a:gd name="connsiteY11" fmla="*/ 1458671 h 1458671"/>
              <a:gd name="connsiteX12" fmla="*/ 0 w 3173730"/>
              <a:gd name="connsiteY12" fmla="*/ 1452816 h 1458671"/>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1830" h="1462761">
                <a:moveTo>
                  <a:pt x="0" y="1458951"/>
                </a:moveTo>
                <a:cubicBezTo>
                  <a:pt x="1270" y="972634"/>
                  <a:pt x="-1270" y="1453538"/>
                  <a:pt x="3810" y="0"/>
                </a:cubicBezTo>
                <a:cubicBezTo>
                  <a:pt x="196215" y="30393"/>
                  <a:pt x="266065" y="46875"/>
                  <a:pt x="361950" y="69613"/>
                </a:cubicBezTo>
                <a:cubicBezTo>
                  <a:pt x="457835" y="92351"/>
                  <a:pt x="487045" y="100775"/>
                  <a:pt x="579120" y="136428"/>
                </a:cubicBezTo>
                <a:cubicBezTo>
                  <a:pt x="671195" y="172081"/>
                  <a:pt x="794385" y="221116"/>
                  <a:pt x="914400" y="283532"/>
                </a:cubicBezTo>
                <a:cubicBezTo>
                  <a:pt x="1034415" y="345948"/>
                  <a:pt x="1169035" y="423824"/>
                  <a:pt x="1299210" y="510927"/>
                </a:cubicBezTo>
                <a:cubicBezTo>
                  <a:pt x="1429385" y="598030"/>
                  <a:pt x="1576705" y="719031"/>
                  <a:pt x="1695450" y="806148"/>
                </a:cubicBezTo>
                <a:cubicBezTo>
                  <a:pt x="1814195" y="893265"/>
                  <a:pt x="1918970" y="968892"/>
                  <a:pt x="2011680" y="1033630"/>
                </a:cubicBezTo>
                <a:cubicBezTo>
                  <a:pt x="2104390" y="1098368"/>
                  <a:pt x="2167890" y="1145620"/>
                  <a:pt x="2251710" y="1194576"/>
                </a:cubicBezTo>
                <a:cubicBezTo>
                  <a:pt x="2335530" y="1243532"/>
                  <a:pt x="2418080" y="1290676"/>
                  <a:pt x="2514600" y="1327366"/>
                </a:cubicBezTo>
                <a:cubicBezTo>
                  <a:pt x="2611120" y="1364056"/>
                  <a:pt x="2714625" y="1392150"/>
                  <a:pt x="2830830" y="1414716"/>
                </a:cubicBezTo>
                <a:cubicBezTo>
                  <a:pt x="2947035" y="1437282"/>
                  <a:pt x="3018790" y="1446187"/>
                  <a:pt x="3211830" y="1462761"/>
                </a:cubicBezTo>
                <a:lnTo>
                  <a:pt x="0" y="1458951"/>
                </a:lnTo>
                <a:close/>
              </a:path>
            </a:pathLst>
          </a:cu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4" name="Freeform 73"/>
          <p:cNvSpPr/>
          <p:nvPr/>
        </p:nvSpPr>
        <p:spPr>
          <a:xfrm>
            <a:off x="1077913" y="3168650"/>
            <a:ext cx="3221037" cy="1466850"/>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1682" h="1466850">
                <a:moveTo>
                  <a:pt x="0" y="1463040"/>
                </a:moveTo>
                <a:lnTo>
                  <a:pt x="7620" y="0"/>
                </a:lnTo>
                <a:cubicBezTo>
                  <a:pt x="188595" y="3810"/>
                  <a:pt x="256540" y="11430"/>
                  <a:pt x="354330" y="26670"/>
                </a:cubicBezTo>
                <a:cubicBezTo>
                  <a:pt x="452120" y="41910"/>
                  <a:pt x="497205" y="57150"/>
                  <a:pt x="594360" y="91440"/>
                </a:cubicBezTo>
                <a:cubicBezTo>
                  <a:pt x="691515" y="125730"/>
                  <a:pt x="822960" y="185420"/>
                  <a:pt x="937260" y="232410"/>
                </a:cubicBezTo>
                <a:cubicBezTo>
                  <a:pt x="1061085" y="292100"/>
                  <a:pt x="1200150" y="359410"/>
                  <a:pt x="1337310" y="449580"/>
                </a:cubicBezTo>
                <a:cubicBezTo>
                  <a:pt x="1474470" y="539750"/>
                  <a:pt x="1642745" y="678815"/>
                  <a:pt x="1760220" y="773430"/>
                </a:cubicBezTo>
                <a:cubicBezTo>
                  <a:pt x="1877695" y="868045"/>
                  <a:pt x="1948180" y="935990"/>
                  <a:pt x="2042160" y="1017270"/>
                </a:cubicBezTo>
                <a:cubicBezTo>
                  <a:pt x="2123440" y="1087120"/>
                  <a:pt x="2176145" y="1139825"/>
                  <a:pt x="2247900" y="1192530"/>
                </a:cubicBezTo>
                <a:cubicBezTo>
                  <a:pt x="2319655" y="1245235"/>
                  <a:pt x="2401570" y="1300480"/>
                  <a:pt x="2472690" y="1333500"/>
                </a:cubicBezTo>
                <a:cubicBezTo>
                  <a:pt x="2543810" y="1366520"/>
                  <a:pt x="2652395" y="1402715"/>
                  <a:pt x="2750820" y="1424940"/>
                </a:cubicBezTo>
                <a:cubicBezTo>
                  <a:pt x="2849245" y="1447165"/>
                  <a:pt x="3521710" y="1460500"/>
                  <a:pt x="3063240" y="1466850"/>
                </a:cubicBezTo>
                <a:lnTo>
                  <a:pt x="0" y="1463040"/>
                </a:lnTo>
                <a:close/>
              </a:path>
            </a:pathLst>
          </a:custGeom>
          <a:solidFill>
            <a:srgbClr val="F0414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5" name="Content Placeholder 3"/>
          <p:cNvSpPr>
            <a:spLocks/>
          </p:cNvSpPr>
          <p:nvPr/>
        </p:nvSpPr>
        <p:spPr bwMode="auto">
          <a:xfrm>
            <a:off x="457200" y="5499100"/>
            <a:ext cx="8312150" cy="666750"/>
          </a:xfrm>
          <a:prstGeom prst="roundRect">
            <a:avLst>
              <a:gd name="adj" fmla="val 16667"/>
            </a:avLst>
          </a:prstGeom>
          <a:solidFill>
            <a:srgbClr val="7030A0"/>
          </a:solidFill>
          <a:ln w="9525">
            <a:noFill/>
            <a:round/>
            <a:headEnd/>
            <a:tailEnd/>
          </a:ln>
        </p:spPr>
        <p:txBody>
          <a:bodyPr lIns="0" tIns="0" rIns="0" bIns="0" anchor="ctr"/>
          <a:lstStyle/>
          <a:p>
            <a:pPr algn="ctr" defTabSz="457200">
              <a:spcBef>
                <a:spcPct val="20000"/>
              </a:spcBef>
              <a:buFont typeface="Arial" charset="0"/>
              <a:buNone/>
            </a:pPr>
            <a:r>
              <a:rPr lang="en-GB">
                <a:solidFill>
                  <a:srgbClr val="FFFFFF"/>
                </a:solidFill>
              </a:rPr>
              <a:t>On average, a 50-year-old individual with diabetes and no history of vascular disease will die 6 years earlier compared to someone without diabetes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5"/>
          <p:cNvSpPr txBox="1">
            <a:spLocks noChangeArrowheads="1"/>
          </p:cNvSpPr>
          <p:nvPr/>
        </p:nvSpPr>
        <p:spPr bwMode="auto">
          <a:xfrm>
            <a:off x="519113" y="188913"/>
            <a:ext cx="8013327" cy="1261884"/>
          </a:xfrm>
          <a:prstGeom prst="rect">
            <a:avLst/>
          </a:prstGeom>
          <a:noFill/>
          <a:ln w="9525">
            <a:noFill/>
            <a:miter lim="800000"/>
            <a:headEnd/>
            <a:tailEnd/>
          </a:ln>
        </p:spPr>
        <p:txBody>
          <a:bodyPr wrap="square">
            <a:spAutoFit/>
          </a:bodyPr>
          <a:lstStyle/>
          <a:p>
            <a:r>
              <a:rPr lang="en-GB" sz="2800" b="1" dirty="0">
                <a:solidFill>
                  <a:srgbClr val="C00000"/>
                </a:solidFill>
              </a:rPr>
              <a:t>How well do we manage glycaemia in T2DM?</a:t>
            </a:r>
            <a:endParaRPr lang="en-GB" sz="2400" dirty="0"/>
          </a:p>
          <a:p>
            <a:r>
              <a:rPr lang="en-GB" sz="2400" dirty="0"/>
              <a:t>Scottish Diabetes Survey 2015</a:t>
            </a:r>
          </a:p>
          <a:p>
            <a:r>
              <a:rPr lang="en-GB" sz="2400" dirty="0"/>
              <a:t>Number of Patients with Type 2 with HbA1c Controlled</a:t>
            </a:r>
            <a:r>
              <a:rPr lang="en-GB" dirty="0"/>
              <a:t>  </a:t>
            </a:r>
          </a:p>
        </p:txBody>
      </p:sp>
      <p:pic>
        <p:nvPicPr>
          <p:cNvPr id="51202" name="Picture 4"/>
          <p:cNvPicPr>
            <a:picLocks noChangeAspect="1" noChangeArrowheads="1"/>
          </p:cNvPicPr>
          <p:nvPr/>
        </p:nvPicPr>
        <p:blipFill>
          <a:blip r:embed="rId2"/>
          <a:srcRect/>
          <a:stretch>
            <a:fillRect/>
          </a:stretch>
        </p:blipFill>
        <p:spPr bwMode="auto">
          <a:xfrm>
            <a:off x="539750" y="1484313"/>
            <a:ext cx="8353425" cy="5032375"/>
          </a:xfrm>
          <a:prstGeom prst="rect">
            <a:avLst/>
          </a:prstGeom>
          <a:noFill/>
          <a:ln w="9525">
            <a:noFill/>
            <a:miter lim="800000"/>
            <a:headEnd/>
            <a:tailEnd/>
          </a:ln>
        </p:spPr>
      </p:pic>
      <p:sp>
        <p:nvSpPr>
          <p:cNvPr id="2" name="Rectangle 1"/>
          <p:cNvSpPr/>
          <p:nvPr/>
        </p:nvSpPr>
        <p:spPr>
          <a:xfrm>
            <a:off x="2293363" y="3244334"/>
            <a:ext cx="184731" cy="341632"/>
          </a:xfrm>
          <a:prstGeom prst="rect">
            <a:avLst/>
          </a:prstGeom>
        </p:spPr>
        <p:txBody>
          <a:bodyPr wrap="none">
            <a:spAutoFit/>
          </a:bodyPr>
          <a:lstStyle/>
          <a:p>
            <a:pPr marL="0" indent="0">
              <a:lnSpc>
                <a:spcPct val="90000"/>
              </a:lnSpc>
              <a:buFont typeface="Arial" charset="0"/>
              <a:buNone/>
            </a:pPr>
            <a:endParaRPr lang="en-GB" b="1" dirty="0">
              <a:solidFill>
                <a:srgbClr val="545A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4596708"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2 diabetes: </a:t>
            </a:r>
            <a:r>
              <a:rPr lang="en-GB" sz="2400" b="1" dirty="0">
                <a:solidFill>
                  <a:srgbClr val="545A5F"/>
                </a:solidFill>
              </a:rPr>
              <a:t>guidelines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Char char="•"/>
            </a:pPr>
            <a:r>
              <a:rPr lang="en-GB" sz="2400" dirty="0">
                <a:latin typeface="Arial" charset="0"/>
                <a:cs typeface="Arial" charset="0"/>
              </a:rPr>
              <a:t>many in existence</a:t>
            </a:r>
          </a:p>
          <a:p>
            <a:pPr>
              <a:lnSpc>
                <a:spcPct val="90000"/>
              </a:lnSpc>
              <a:buFont typeface="Arial" panose="020B0604020202020204" pitchFamily="34" charset="0"/>
              <a:buChar char="•"/>
            </a:pPr>
            <a:r>
              <a:rPr lang="en-GB" sz="2400" dirty="0">
                <a:latin typeface="Arial" charset="0"/>
                <a:cs typeface="Arial" charset="0"/>
              </a:rPr>
              <a:t>all basically similar </a:t>
            </a:r>
            <a:r>
              <a:rPr lang="en-GB" sz="2400" dirty="0" err="1">
                <a:latin typeface="Arial" charset="0"/>
                <a:cs typeface="Arial" charset="0"/>
              </a:rPr>
              <a:t>ie</a:t>
            </a:r>
            <a:endParaRPr lang="en-GB" sz="2400" dirty="0">
              <a:latin typeface="Arial" charset="0"/>
              <a:cs typeface="Arial" charset="0"/>
            </a:endParaRPr>
          </a:p>
          <a:p>
            <a:pPr marL="0" indent="0">
              <a:lnSpc>
                <a:spcPct val="90000"/>
              </a:lnSpc>
              <a:buNone/>
            </a:pPr>
            <a:r>
              <a:rPr lang="en-GB" sz="2400" dirty="0">
                <a:latin typeface="Arial" charset="0"/>
                <a:cs typeface="Arial" charset="0"/>
              </a:rPr>
              <a:t>	metformin + others in various orders</a:t>
            </a: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marL="0" indent="0">
              <a:lnSpc>
                <a:spcPct val="90000"/>
              </a:lnSpc>
              <a:buNone/>
            </a:pPr>
            <a:endParaRPr lang="en-GB" sz="2400" dirty="0">
              <a:latin typeface="Arial" charset="0"/>
              <a:cs typeface="Arial" charset="0"/>
            </a:endParaRPr>
          </a:p>
          <a:p>
            <a:pPr>
              <a:lnSpc>
                <a:spcPct val="90000"/>
              </a:lnSpc>
            </a:pPr>
            <a:r>
              <a:rPr lang="en-GB" sz="2400" dirty="0">
                <a:latin typeface="Arial" charset="0"/>
                <a:cs typeface="Arial" charset="0"/>
              </a:rPr>
              <a:t>what is the mortality evidence for other agents?</a:t>
            </a:r>
          </a:p>
        </p:txBody>
      </p:sp>
      <p:pic>
        <p:nvPicPr>
          <p:cNvPr id="3" name="Picture 2"/>
          <p:cNvPicPr>
            <a:picLocks noChangeAspect="1"/>
          </p:cNvPicPr>
          <p:nvPr/>
        </p:nvPicPr>
        <p:blipFill>
          <a:blip r:embed="rId3"/>
          <a:stretch>
            <a:fillRect/>
          </a:stretch>
        </p:blipFill>
        <p:spPr>
          <a:xfrm>
            <a:off x="466464" y="2420888"/>
            <a:ext cx="4359070" cy="2948279"/>
          </a:xfrm>
          <a:prstGeom prst="rect">
            <a:avLst/>
          </a:prstGeom>
        </p:spPr>
      </p:pic>
    </p:spTree>
    <p:extLst>
      <p:ext uri="{BB962C8B-B14F-4D97-AF65-F5344CB8AC3E}">
        <p14:creationId xmlns:p14="http://schemas.microsoft.com/office/powerpoint/2010/main" val="383717354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445965"/>
            <a:ext cx="8229600" cy="4791347"/>
          </a:xfrm>
        </p:spPr>
        <p:txBody>
          <a:bodyPr lIns="0"/>
          <a:lstStyle/>
          <a:p>
            <a:pPr marL="0" indent="0">
              <a:lnSpc>
                <a:spcPct val="90000"/>
              </a:lnSpc>
              <a:buFont typeface="Arial" charset="0"/>
              <a:buNone/>
            </a:pPr>
            <a:r>
              <a:rPr lang="en-GB" sz="2800" b="1" dirty="0">
                <a:latin typeface="Arial" charset="0"/>
                <a:cs typeface="Arial" charset="0"/>
              </a:rPr>
              <a:t>Type 1 diabetes</a:t>
            </a:r>
          </a:p>
          <a:p>
            <a:pPr>
              <a:lnSpc>
                <a:spcPct val="90000"/>
              </a:lnSpc>
            </a:pPr>
            <a:r>
              <a:rPr lang="en-GB" sz="2800" dirty="0">
                <a:latin typeface="Arial" charset="0"/>
                <a:cs typeface="Arial" charset="0"/>
              </a:rPr>
              <a:t>focus on glucose variability as metric</a:t>
            </a:r>
          </a:p>
          <a:p>
            <a:pPr>
              <a:lnSpc>
                <a:spcPct val="90000"/>
              </a:lnSpc>
            </a:pPr>
            <a:r>
              <a:rPr lang="en-GB" sz="2800" dirty="0">
                <a:latin typeface="Arial" charset="0"/>
                <a:cs typeface="Arial" charset="0"/>
              </a:rPr>
              <a:t>techniques to reduce variability: new insulins, CGMS / flash glucose monitoring, closed-loop sensor/pump systems</a:t>
            </a:r>
          </a:p>
          <a:p>
            <a:pPr marL="0" indent="0">
              <a:lnSpc>
                <a:spcPct val="90000"/>
              </a:lnSpc>
              <a:buFont typeface="Arial" charset="0"/>
              <a:buNone/>
            </a:pPr>
            <a:endParaRPr lang="en-GB" sz="2800" dirty="0">
              <a:latin typeface="Arial" charset="0"/>
              <a:cs typeface="Arial" charset="0"/>
            </a:endParaRPr>
          </a:p>
          <a:p>
            <a:pPr marL="0" indent="0">
              <a:lnSpc>
                <a:spcPct val="90000"/>
              </a:lnSpc>
              <a:buFont typeface="Arial" charset="0"/>
              <a:buNone/>
            </a:pPr>
            <a:r>
              <a:rPr lang="en-GB" sz="2800" b="1" dirty="0">
                <a:latin typeface="Arial" charset="0"/>
                <a:cs typeface="Arial" charset="0"/>
              </a:rPr>
              <a:t>Type 2 diabetes</a:t>
            </a:r>
          </a:p>
          <a:p>
            <a:pPr>
              <a:lnSpc>
                <a:spcPct val="90000"/>
              </a:lnSpc>
            </a:pPr>
            <a:r>
              <a:rPr lang="en-GB" sz="2800" dirty="0">
                <a:latin typeface="Arial" charset="0"/>
                <a:cs typeface="Arial" charset="0"/>
              </a:rPr>
              <a:t>focus on glucose variability as key metric</a:t>
            </a:r>
          </a:p>
          <a:p>
            <a:pPr>
              <a:lnSpc>
                <a:spcPct val="90000"/>
              </a:lnSpc>
            </a:pPr>
            <a:r>
              <a:rPr lang="en-GB" sz="2800" dirty="0">
                <a:latin typeface="Arial" charset="0"/>
                <a:cs typeface="Arial" charset="0"/>
              </a:rPr>
              <a:t>move from surrogate to outcome driven therapeutic choices</a:t>
            </a:r>
          </a:p>
          <a:p>
            <a:pPr marL="0" indent="0">
              <a:lnSpc>
                <a:spcPct val="90000"/>
              </a:lnSpc>
              <a:buFont typeface="Arial" charset="0"/>
              <a:buNone/>
            </a:pPr>
            <a:r>
              <a:rPr lang="en-GB" sz="2800" dirty="0">
                <a:latin typeface="Arial" charset="0"/>
                <a:cs typeface="Arial" charset="0"/>
              </a:rPr>
              <a:t>	</a:t>
            </a:r>
          </a:p>
        </p:txBody>
      </p:sp>
      <p:sp>
        <p:nvSpPr>
          <p:cNvPr id="2" name="Rectangle 1"/>
          <p:cNvSpPr/>
          <p:nvPr/>
        </p:nvSpPr>
        <p:spPr>
          <a:xfrm>
            <a:off x="466464" y="332656"/>
            <a:ext cx="4345549"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What’s new in diabetes?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Text Box 2"/>
          <p:cNvSpPr txBox="1">
            <a:spLocks noChangeArrowheads="1"/>
          </p:cNvSpPr>
          <p:nvPr/>
        </p:nvSpPr>
        <p:spPr bwMode="auto">
          <a:xfrm>
            <a:off x="325438" y="381000"/>
            <a:ext cx="8493125" cy="415925"/>
          </a:xfrm>
          <a:prstGeom prst="rect">
            <a:avLst/>
          </a:prstGeom>
          <a:noFill/>
          <a:ln w="9525">
            <a:noFill/>
            <a:round/>
            <a:headEnd/>
            <a:tailEnd/>
          </a:ln>
        </p:spPr>
        <p:txBody>
          <a:bodyPr lIns="0" tIns="0" rIns="0" bIns="0"/>
          <a:lstStyle/>
          <a:p>
            <a:pPr algn="ct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pPr>
            <a:r>
              <a:rPr lang="en-GB" sz="1500" b="1">
                <a:solidFill>
                  <a:srgbClr val="000000"/>
                </a:solidFill>
              </a:rPr>
              <a:t>Antihyperglycemic therapy in type 2 diabetes: general recommendations (15). </a:t>
            </a:r>
          </a:p>
        </p:txBody>
      </p:sp>
      <p:pic>
        <p:nvPicPr>
          <p:cNvPr id="453634" name="Picture 3"/>
          <p:cNvPicPr>
            <a:picLocks noChangeAspect="1" noChangeArrowheads="1"/>
          </p:cNvPicPr>
          <p:nvPr/>
        </p:nvPicPr>
        <p:blipFill>
          <a:blip r:embed="rId3"/>
          <a:srcRect/>
          <a:stretch>
            <a:fillRect/>
          </a:stretch>
        </p:blipFill>
        <p:spPr bwMode="auto">
          <a:xfrm>
            <a:off x="7315200" y="6262688"/>
            <a:ext cx="1554163" cy="431800"/>
          </a:xfrm>
          <a:prstGeom prst="rect">
            <a:avLst/>
          </a:prstGeom>
          <a:noFill/>
          <a:ln w="9525">
            <a:noFill/>
            <a:round/>
            <a:headEnd/>
            <a:tailEnd/>
          </a:ln>
        </p:spPr>
      </p:pic>
      <p:pic>
        <p:nvPicPr>
          <p:cNvPr id="453635" name="Picture 4"/>
          <p:cNvPicPr>
            <a:picLocks noChangeAspect="1" noChangeArrowheads="1"/>
          </p:cNvPicPr>
          <p:nvPr/>
        </p:nvPicPr>
        <p:blipFill>
          <a:blip r:embed="rId4"/>
          <a:srcRect/>
          <a:stretch>
            <a:fillRect/>
          </a:stretch>
        </p:blipFill>
        <p:spPr bwMode="auto">
          <a:xfrm>
            <a:off x="1506538" y="979488"/>
            <a:ext cx="6135687" cy="4892675"/>
          </a:xfrm>
          <a:prstGeom prst="rect">
            <a:avLst/>
          </a:prstGeom>
          <a:noFill/>
          <a:ln w="9525">
            <a:noFill/>
            <a:round/>
            <a:headEnd/>
            <a:tailEnd/>
          </a:ln>
        </p:spPr>
      </p:pic>
      <p:sp>
        <p:nvSpPr>
          <p:cNvPr id="453636" name="Text Box 5"/>
          <p:cNvSpPr txBox="1">
            <a:spLocks noChangeArrowheads="1"/>
          </p:cNvSpPr>
          <p:nvPr/>
        </p:nvSpPr>
        <p:spPr bwMode="auto">
          <a:xfrm>
            <a:off x="1506538" y="5972175"/>
            <a:ext cx="3917950" cy="231775"/>
          </a:xfrm>
          <a:prstGeom prst="rect">
            <a:avLst/>
          </a:prstGeom>
          <a:noFill/>
          <a:ln w="9525">
            <a:noFill/>
            <a:round/>
            <a:headEnd/>
            <a:tailEnd/>
          </a:ln>
        </p:spPr>
        <p:txBody>
          <a:bodyPr lIns="0" tIns="0" rIns="0" bIns="0"/>
          <a:lstStyle/>
          <a:p>
            <a:pP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Lst>
            </a:pPr>
            <a:r>
              <a:rPr lang="en-GB" sz="1100" b="1">
                <a:solidFill>
                  <a:srgbClr val="000000"/>
                </a:solidFill>
              </a:rPr>
              <a:t>American Diabetes Association Dia Care 2015;38:S41-S48</a:t>
            </a:r>
          </a:p>
        </p:txBody>
      </p:sp>
      <p:sp>
        <p:nvSpPr>
          <p:cNvPr id="453637" name="Text Box 6"/>
          <p:cNvSpPr txBox="1">
            <a:spLocks noChangeArrowheads="1"/>
          </p:cNvSpPr>
          <p:nvPr/>
        </p:nvSpPr>
        <p:spPr bwMode="auto">
          <a:xfrm>
            <a:off x="98425" y="6613525"/>
            <a:ext cx="4930775" cy="3470275"/>
          </a:xfrm>
          <a:prstGeom prst="rect">
            <a:avLst/>
          </a:prstGeom>
          <a:noFill/>
          <a:ln w="9525">
            <a:noFill/>
            <a:round/>
            <a:headEnd/>
            <a:tailEnd/>
          </a:ln>
        </p:spPr>
        <p:txBody>
          <a:bodyPr lIns="0" tIns="0" rIns="0" bIns="0"/>
          <a:lstStyle/>
          <a:p>
            <a:pPr marL="77788" indent="-77788"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 pos="3940175" algn="l"/>
                <a:tab pos="4595813" algn="l"/>
              </a:tabLst>
            </a:pPr>
            <a:r>
              <a:rPr lang="en-GB" sz="900">
                <a:solidFill>
                  <a:srgbClr val="000000"/>
                </a:solidFill>
              </a:rPr>
              <a:t>©2015 by American Diabetes Association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Title 1"/>
          <p:cNvSpPr>
            <a:spLocks noGrp="1"/>
          </p:cNvSpPr>
          <p:nvPr>
            <p:ph type="title" idx="4294967295"/>
          </p:nvPr>
        </p:nvSpPr>
        <p:spPr>
          <a:xfrm>
            <a:off x="381000" y="115888"/>
            <a:ext cx="8229600" cy="757237"/>
          </a:xfrm>
        </p:spPr>
        <p:txBody>
          <a:bodyPr anchor="b">
            <a:spAutoFit/>
          </a:bodyPr>
          <a:lstStyle/>
          <a:p>
            <a:r>
              <a:rPr lang="en-GB" altLang="en-US" sz="2000">
                <a:latin typeface="Arial" charset="0"/>
                <a:cs typeface="Arial" charset="0"/>
              </a:rPr>
              <a:t>NICE NG28 – Algorithm for blood glucose lowering therapy in adults with type 2 diabetes</a:t>
            </a:r>
          </a:p>
        </p:txBody>
      </p:sp>
      <p:sp>
        <p:nvSpPr>
          <p:cNvPr id="455682" name="Rectangle 8"/>
          <p:cNvSpPr>
            <a:spLocks noChangeArrowheads="1"/>
          </p:cNvSpPr>
          <p:nvPr/>
        </p:nvSpPr>
        <p:spPr bwMode="auto">
          <a:xfrm>
            <a:off x="107950" y="6308725"/>
            <a:ext cx="6840538" cy="400050"/>
          </a:xfrm>
          <a:prstGeom prst="rect">
            <a:avLst/>
          </a:prstGeom>
          <a:noFill/>
          <a:ln w="9525">
            <a:noFill/>
            <a:miter lim="800000"/>
            <a:headEnd/>
            <a:tailEnd/>
          </a:ln>
        </p:spPr>
        <p:txBody>
          <a:bodyPr>
            <a:spAutoFit/>
          </a:bodyPr>
          <a:lstStyle/>
          <a:p>
            <a:r>
              <a:rPr lang="en-GB" altLang="en-US" sz="1000" b="1">
                <a:solidFill>
                  <a:schemeClr val="bg1"/>
                </a:solidFill>
                <a:ea typeface="MS PGothic" pitchFamily="34" charset="-128"/>
              </a:rPr>
              <a:t>Adapted from NICE Guideline NG28 </a:t>
            </a:r>
            <a:r>
              <a:rPr lang="en-GB" altLang="en-US" sz="1000" b="1">
                <a:solidFill>
                  <a:schemeClr val="bg1"/>
                </a:solidFill>
                <a:ea typeface="MS PGothic" pitchFamily="34" charset="-128"/>
                <a:hlinkClick r:id="rId2"/>
              </a:rPr>
              <a:t>http://www.nice.org.uk/guidance/ng28/resources/algorithm-for-blood-glucose-lowering-therapy-in-adults-with-type-2-diabetes-2185604173</a:t>
            </a:r>
            <a:r>
              <a:rPr lang="en-GB" altLang="en-US" sz="1000" b="1">
                <a:solidFill>
                  <a:schemeClr val="bg1"/>
                </a:solidFill>
                <a:ea typeface="MS PGothic" pitchFamily="34" charset="-128"/>
              </a:rPr>
              <a:t> accessed 26th Jan 2016</a:t>
            </a:r>
          </a:p>
        </p:txBody>
      </p:sp>
      <p:pic>
        <p:nvPicPr>
          <p:cNvPr id="455683" name="Picture 3"/>
          <p:cNvPicPr>
            <a:picLocks noChangeAspect="1"/>
          </p:cNvPicPr>
          <p:nvPr/>
        </p:nvPicPr>
        <p:blipFill>
          <a:blip r:embed="rId3"/>
          <a:srcRect/>
          <a:stretch>
            <a:fillRect/>
          </a:stretch>
        </p:blipFill>
        <p:spPr bwMode="auto">
          <a:xfrm>
            <a:off x="58738" y="1341438"/>
            <a:ext cx="6511925" cy="3009900"/>
          </a:xfrm>
          <a:prstGeom prst="rect">
            <a:avLst/>
          </a:prstGeom>
          <a:noFill/>
          <a:ln w="9525">
            <a:noFill/>
            <a:miter lim="800000"/>
            <a:headEnd/>
            <a:tailEnd/>
          </a:ln>
        </p:spPr>
      </p:pic>
      <p:pic>
        <p:nvPicPr>
          <p:cNvPr id="455684" name="Picture 4"/>
          <p:cNvPicPr>
            <a:picLocks noChangeAspect="1"/>
          </p:cNvPicPr>
          <p:nvPr/>
        </p:nvPicPr>
        <p:blipFill>
          <a:blip r:embed="rId4"/>
          <a:srcRect/>
          <a:stretch>
            <a:fillRect/>
          </a:stretch>
        </p:blipFill>
        <p:spPr bwMode="auto">
          <a:xfrm>
            <a:off x="6570663" y="1504950"/>
            <a:ext cx="2392362" cy="2846388"/>
          </a:xfrm>
          <a:prstGeom prst="rect">
            <a:avLst/>
          </a:prstGeom>
          <a:noFill/>
          <a:ln w="9525">
            <a:noFill/>
            <a:miter lim="800000"/>
            <a:headEnd/>
            <a:tailEnd/>
          </a:ln>
        </p:spPr>
      </p:pic>
      <p:sp>
        <p:nvSpPr>
          <p:cNvPr id="455685" name="TextBox 7"/>
          <p:cNvSpPr txBox="1">
            <a:spLocks noChangeArrowheads="1"/>
          </p:cNvSpPr>
          <p:nvPr/>
        </p:nvSpPr>
        <p:spPr bwMode="auto">
          <a:xfrm>
            <a:off x="381000" y="4797425"/>
            <a:ext cx="8229600" cy="922338"/>
          </a:xfrm>
          <a:prstGeom prst="rect">
            <a:avLst/>
          </a:prstGeom>
          <a:noFill/>
          <a:ln w="9525">
            <a:noFill/>
            <a:miter lim="800000"/>
            <a:headEnd/>
            <a:tailEnd/>
          </a:ln>
        </p:spPr>
        <p:txBody>
          <a:bodyPr>
            <a:spAutoFit/>
          </a:bodyPr>
          <a:lstStyle/>
          <a:p>
            <a:pPr algn="ctr"/>
            <a:r>
              <a:rPr lang="en-GB" altLang="en-US" b="1">
                <a:ea typeface="MS PGothic" pitchFamily="34" charset="-128"/>
              </a:rPr>
              <a:t>NICE updated its guidance for type 2 diabetes in Dec 2015 (NG28)</a:t>
            </a:r>
          </a:p>
          <a:p>
            <a:pPr algn="ctr"/>
            <a:r>
              <a:rPr lang="en-GB" altLang="en-US" b="1">
                <a:ea typeface="MS PGothic" pitchFamily="34" charset="-128"/>
              </a:rPr>
              <a:t>This sets an initial HbA1c target of 6.5%, with a target of 7.0% at further intensification steps with 3/6 month patient reviews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5" name="Picture 1"/>
          <p:cNvPicPr>
            <a:picLocks noChangeAspect="1" noChangeArrowheads="1"/>
          </p:cNvPicPr>
          <p:nvPr/>
        </p:nvPicPr>
        <p:blipFill>
          <a:blip r:embed="rId3"/>
          <a:srcRect r="5556"/>
          <a:stretch>
            <a:fillRect/>
          </a:stretch>
        </p:blipFill>
        <p:spPr bwMode="auto">
          <a:xfrm>
            <a:off x="468313" y="1125538"/>
            <a:ext cx="8121650" cy="4605337"/>
          </a:xfrm>
          <a:prstGeom prst="rect">
            <a:avLst/>
          </a:prstGeom>
          <a:noFill/>
          <a:ln w="9525">
            <a:noFill/>
            <a:miter lim="800000"/>
            <a:headEnd/>
            <a:tailEnd/>
          </a:ln>
        </p:spPr>
      </p:pic>
      <p:sp>
        <p:nvSpPr>
          <p:cNvPr id="456706" name="Title 1"/>
          <p:cNvSpPr>
            <a:spLocks noGrp="1"/>
          </p:cNvSpPr>
          <p:nvPr>
            <p:ph type="title" idx="4294967295"/>
          </p:nvPr>
        </p:nvSpPr>
        <p:spPr>
          <a:xfrm>
            <a:off x="384175" y="396875"/>
            <a:ext cx="8759825" cy="776288"/>
          </a:xfrm>
        </p:spPr>
        <p:txBody>
          <a:bodyPr anchor="t"/>
          <a:lstStyle/>
          <a:p>
            <a:r>
              <a:rPr lang="en-GB" sz="2000">
                <a:latin typeface="Arial" charset="0"/>
                <a:cs typeface="Arial" charset="0"/>
              </a:rPr>
              <a:t>SIGN recommendations for pharmacological management of glycaemic control in people with T2D</a:t>
            </a:r>
          </a:p>
        </p:txBody>
      </p:sp>
      <p:sp>
        <p:nvSpPr>
          <p:cNvPr id="456707" name="Text Placeholder 11"/>
          <p:cNvSpPr txBox="1">
            <a:spLocks/>
          </p:cNvSpPr>
          <p:nvPr/>
        </p:nvSpPr>
        <p:spPr bwMode="auto">
          <a:xfrm>
            <a:off x="404813" y="6107113"/>
            <a:ext cx="4621212" cy="508000"/>
          </a:xfrm>
          <a:prstGeom prst="rect">
            <a:avLst/>
          </a:prstGeom>
          <a:noFill/>
          <a:ln w="9525">
            <a:noFill/>
            <a:miter lim="800000"/>
            <a:headEnd/>
            <a:tailEnd/>
          </a:ln>
        </p:spPr>
        <p:txBody>
          <a:bodyPr wrap="none" anchor="b">
            <a:spAutoFit/>
          </a:bodyPr>
          <a:lstStyle/>
          <a:p>
            <a:pPr eaLnBrk="0" hangingPunct="0">
              <a:spcBef>
                <a:spcPct val="20000"/>
              </a:spcBef>
              <a:buClr>
                <a:srgbClr val="E50071"/>
              </a:buClr>
            </a:pPr>
            <a:r>
              <a:rPr lang="en-GB" sz="900">
                <a:solidFill>
                  <a:srgbClr val="53575E"/>
                </a:solidFill>
              </a:rPr>
              <a:t>Reference</a:t>
            </a:r>
            <a:br>
              <a:rPr lang="en-GB" sz="900">
                <a:solidFill>
                  <a:srgbClr val="53575E"/>
                </a:solidFill>
              </a:rPr>
            </a:br>
            <a:r>
              <a:rPr lang="en-GB" sz="900">
                <a:solidFill>
                  <a:srgbClr val="53575E"/>
                </a:solidFill>
              </a:rPr>
              <a:t>SIGN clinical guideline 116. Management of  diabetes. March 2010</a:t>
            </a:r>
            <a:br>
              <a:rPr lang="en-GB" sz="900">
                <a:solidFill>
                  <a:srgbClr val="53575E"/>
                </a:solidFill>
              </a:rPr>
            </a:br>
            <a:r>
              <a:rPr lang="en-GB" sz="900">
                <a:solidFill>
                  <a:srgbClr val="53575E"/>
                </a:solidFill>
              </a:rPr>
              <a:t>Available at: </a:t>
            </a:r>
            <a:r>
              <a:rPr lang="en-GB" sz="900">
                <a:solidFill>
                  <a:srgbClr val="53575E"/>
                </a:solidFill>
                <a:hlinkClick r:id="rId4"/>
              </a:rPr>
              <a:t>http://www.sign.ac.uk/guidelines/fulltext/116/</a:t>
            </a:r>
            <a:r>
              <a:rPr lang="en-GB" sz="900">
                <a:solidFill>
                  <a:srgbClr val="53575E"/>
                </a:solidFill>
              </a:rPr>
              <a:t> (accessed September 2014).</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5"/>
          <p:cNvPicPr>
            <a:picLocks noChangeAspect="1" noChangeArrowheads="1"/>
          </p:cNvPicPr>
          <p:nvPr/>
        </p:nvPicPr>
        <p:blipFill>
          <a:blip r:embed="rId2"/>
          <a:srcRect/>
          <a:stretch>
            <a:fillRect/>
          </a:stretch>
        </p:blipFill>
        <p:spPr bwMode="auto">
          <a:xfrm>
            <a:off x="1476375" y="765175"/>
            <a:ext cx="5903913" cy="5688013"/>
          </a:xfrm>
          <a:prstGeom prst="rect">
            <a:avLst/>
          </a:prstGeom>
          <a:noFill/>
          <a:ln w="9525">
            <a:noFill/>
            <a:miter lim="800000"/>
            <a:headEnd/>
            <a:tailEnd/>
          </a:ln>
        </p:spPr>
      </p:pic>
      <p:sp>
        <p:nvSpPr>
          <p:cNvPr id="653318" name="Text Box 6"/>
          <p:cNvSpPr txBox="1">
            <a:spLocks noChangeArrowheads="1"/>
          </p:cNvSpPr>
          <p:nvPr/>
        </p:nvSpPr>
        <p:spPr bwMode="auto">
          <a:xfrm>
            <a:off x="4932363" y="115888"/>
            <a:ext cx="3241675" cy="64135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a:t>http://ggcprescribing.org.uk/clinical-guidelines/</a:t>
            </a:r>
          </a:p>
        </p:txBody>
      </p:sp>
      <p:sp>
        <p:nvSpPr>
          <p:cNvPr id="653319" name="Text Box 7"/>
          <p:cNvSpPr txBox="1">
            <a:spLocks noChangeArrowheads="1"/>
          </p:cNvSpPr>
          <p:nvPr/>
        </p:nvSpPr>
        <p:spPr bwMode="auto">
          <a:xfrm>
            <a:off x="900113" y="115888"/>
            <a:ext cx="32416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sz="2400"/>
              <a:t>NHS GGC Guidelines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ChangeArrowheads="1"/>
          </p:cNvSpPr>
          <p:nvPr>
            <p:ph type="title" idx="4294967295"/>
          </p:nvPr>
        </p:nvSpPr>
        <p:spPr>
          <a:xfrm>
            <a:off x="385763" y="365125"/>
            <a:ext cx="8166100" cy="531813"/>
          </a:xfrm>
        </p:spPr>
        <p:txBody>
          <a:bodyPr lIns="0" tIns="12801" rIns="0" bIns="0"/>
          <a:lstStyle/>
          <a:p>
            <a:pPr defTabSz="449263"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a:latin typeface="Arial" charset="0"/>
                <a:cs typeface="Arial" charset="0"/>
              </a:rPr>
              <a:t>Sulphonylureas and risk of cardiovascular disease: systematic review and meta‐analysis</a:t>
            </a:r>
          </a:p>
        </p:txBody>
      </p:sp>
      <p:pic>
        <p:nvPicPr>
          <p:cNvPr id="527362" name="Picture 2"/>
          <p:cNvPicPr>
            <a:picLocks noChangeAspect="1" noChangeArrowheads="1"/>
          </p:cNvPicPr>
          <p:nvPr/>
        </p:nvPicPr>
        <p:blipFill>
          <a:blip r:embed="rId3"/>
          <a:srcRect/>
          <a:stretch>
            <a:fillRect/>
          </a:stretch>
        </p:blipFill>
        <p:spPr bwMode="auto">
          <a:xfrm>
            <a:off x="1258888" y="981075"/>
            <a:ext cx="6265862" cy="5184775"/>
          </a:xfrm>
          <a:prstGeom prst="rect">
            <a:avLst/>
          </a:prstGeom>
          <a:noFill/>
          <a:ln w="9525">
            <a:noFill/>
            <a:round/>
            <a:headEnd/>
            <a:tailEnd/>
          </a:ln>
        </p:spPr>
      </p:pic>
      <p:pic>
        <p:nvPicPr>
          <p:cNvPr id="527363" name="Picture 3"/>
          <p:cNvPicPr>
            <a:picLocks noChangeAspect="1" noChangeArrowheads="1"/>
          </p:cNvPicPr>
          <p:nvPr/>
        </p:nvPicPr>
        <p:blipFill>
          <a:blip r:embed="rId4"/>
          <a:srcRect/>
          <a:stretch>
            <a:fillRect/>
          </a:stretch>
        </p:blipFill>
        <p:spPr bwMode="auto">
          <a:xfrm>
            <a:off x="0" y="0"/>
            <a:ext cx="0" cy="0"/>
          </a:xfrm>
          <a:prstGeom prst="rect">
            <a:avLst/>
          </a:prstGeom>
          <a:noFill/>
          <a:ln w="9525">
            <a:noFill/>
            <a:round/>
            <a:headEnd/>
            <a:tailEnd/>
          </a:ln>
        </p:spPr>
      </p:pic>
      <p:sp>
        <p:nvSpPr>
          <p:cNvPr id="527364" name="Text Box 4"/>
          <p:cNvSpPr txBox="1">
            <a:spLocks noChangeArrowheads="1"/>
          </p:cNvSpPr>
          <p:nvPr/>
        </p:nvSpPr>
        <p:spPr bwMode="auto">
          <a:xfrm>
            <a:off x="115888" y="6205538"/>
            <a:ext cx="6251575" cy="504825"/>
          </a:xfrm>
          <a:prstGeom prst="rect">
            <a:avLst/>
          </a:prstGeom>
          <a:noFill/>
          <a:ln w="9525">
            <a:noFill/>
            <a:round/>
            <a:headEnd/>
            <a:tailEnd/>
          </a:ln>
        </p:spPr>
        <p:txBody>
          <a:bodyPr lIns="81639" tIns="49620" rIns="81639" bIns="40820"/>
          <a:lstStyle/>
          <a:p>
            <a:pPr defTabSz="407988" hangingPunct="0">
              <a:lnSpc>
                <a:spcPct val="93000"/>
              </a:lnSpc>
              <a:buClr>
                <a:srgbClr val="000000"/>
              </a:buClr>
              <a:buSzPct val="100000"/>
              <a:buFont typeface="Times New Roman" pitchFamily="18" charset="0"/>
              <a:buNone/>
              <a:tabLst>
                <a:tab pos="657225" algn="l"/>
                <a:tab pos="1312863" algn="l"/>
                <a:tab pos="1970088" algn="l"/>
                <a:tab pos="2627313" algn="l"/>
                <a:tab pos="3282950" algn="l"/>
                <a:tab pos="3940175" algn="l"/>
                <a:tab pos="4595813" algn="l"/>
                <a:tab pos="5253038" algn="l"/>
                <a:tab pos="5910263" algn="l"/>
              </a:tabLst>
            </a:pPr>
            <a:r>
              <a:rPr lang="en-GB" sz="1000" b="1">
                <a:solidFill>
                  <a:srgbClr val="000000"/>
                </a:solidFill>
                <a:ea typeface="DejaVu Sans"/>
                <a:cs typeface="DejaVu Sans"/>
              </a:rPr>
              <a:t>Diabetic Medicine</a:t>
            </a:r>
            <a:br>
              <a:rPr lang="en-GB" sz="1000">
                <a:solidFill>
                  <a:srgbClr val="000000"/>
                </a:solidFill>
                <a:ea typeface="DejaVu Sans"/>
                <a:cs typeface="DejaVu Sans"/>
              </a:rPr>
            </a:br>
            <a:r>
              <a:rPr lang="en-GB" sz="1000">
                <a:solidFill>
                  <a:srgbClr val="000000"/>
                </a:solidFill>
                <a:ea typeface="DejaVu Sans"/>
                <a:cs typeface="DejaVu Sans"/>
                <a:hlinkClick r:id="rId5"/>
              </a:rPr>
              <a:t>Volume 30, Issue 10, </a:t>
            </a:r>
            <a:r>
              <a:rPr lang="en-GB" sz="1000">
                <a:solidFill>
                  <a:srgbClr val="000000"/>
                </a:solidFill>
                <a:ea typeface="DejaVu Sans"/>
                <a:cs typeface="DejaVu Sans"/>
              </a:rPr>
              <a:t>pages 1160-1171, 16 SEP 2013 DOI: 10.1111/dme.12232</a:t>
            </a:r>
            <a:br>
              <a:rPr lang="en-GB" sz="1000">
                <a:solidFill>
                  <a:srgbClr val="000000"/>
                </a:solidFill>
                <a:ea typeface="DejaVu Sans"/>
                <a:cs typeface="DejaVu Sans"/>
              </a:rPr>
            </a:br>
            <a:r>
              <a:rPr lang="en-GB" sz="1000">
                <a:solidFill>
                  <a:srgbClr val="000000"/>
                </a:solidFill>
                <a:ea typeface="DejaVu Sans"/>
                <a:cs typeface="DejaVu Sans"/>
                <a:hlinkClick r:id="rId6"/>
              </a:rPr>
              <a:t>http://onlinelibrary.wiley.com/doi/10.1111/dme.12232/full#dme12232-fig-0002</a:t>
            </a:r>
          </a:p>
        </p:txBody>
      </p:sp>
    </p:spTree>
    <p:extLst>
      <p:ext uri="{BB962C8B-B14F-4D97-AF65-F5344CB8AC3E}">
        <p14:creationId xmlns:p14="http://schemas.microsoft.com/office/powerpoint/2010/main" val="40694212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Title 1"/>
          <p:cNvSpPr>
            <a:spLocks noGrp="1"/>
          </p:cNvSpPr>
          <p:nvPr>
            <p:ph type="title" idx="4294967295"/>
          </p:nvPr>
        </p:nvSpPr>
        <p:spPr>
          <a:xfrm>
            <a:off x="358775" y="396875"/>
            <a:ext cx="8405813" cy="923925"/>
          </a:xfrm>
        </p:spPr>
        <p:txBody>
          <a:bodyPr anchor="t">
            <a:spAutoFit/>
          </a:bodyPr>
          <a:lstStyle/>
          <a:p>
            <a:r>
              <a:rPr lang="en-GB">
                <a:latin typeface="Arial" charset="0"/>
                <a:cs typeface="Arial" charset="0"/>
              </a:rPr>
              <a:t>Glucose-lowering treatments and associated </a:t>
            </a:r>
            <a:br>
              <a:rPr lang="en-GB">
                <a:latin typeface="Arial" charset="0"/>
                <a:cs typeface="Arial" charset="0"/>
              </a:rPr>
            </a:br>
            <a:r>
              <a:rPr lang="en-GB">
                <a:latin typeface="Arial" charset="0"/>
                <a:cs typeface="Arial" charset="0"/>
              </a:rPr>
              <a:t>CV risk</a:t>
            </a:r>
          </a:p>
        </p:txBody>
      </p:sp>
      <p:cxnSp>
        <p:nvCxnSpPr>
          <p:cNvPr id="8" name="Straight Connector 7"/>
          <p:cNvCxnSpPr/>
          <p:nvPr/>
        </p:nvCxnSpPr>
        <p:spPr>
          <a:xfrm>
            <a:off x="3943350" y="2201863"/>
            <a:ext cx="0" cy="2973387"/>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29411" name="Group 92"/>
          <p:cNvGrpSpPr>
            <a:grpSpLocks/>
          </p:cNvGrpSpPr>
          <p:nvPr/>
        </p:nvGrpSpPr>
        <p:grpSpPr bwMode="auto">
          <a:xfrm>
            <a:off x="2813050" y="2201863"/>
            <a:ext cx="4660900" cy="2976562"/>
            <a:chOff x="2813828" y="2224407"/>
            <a:chExt cx="4660737" cy="2975892"/>
          </a:xfrm>
        </p:grpSpPr>
        <p:cxnSp>
          <p:nvCxnSpPr>
            <p:cNvPr id="3" name="Straight Connector 2"/>
            <p:cNvCxnSpPr/>
            <p:nvPr/>
          </p:nvCxnSpPr>
          <p:spPr>
            <a:xfrm>
              <a:off x="2813828" y="2224407"/>
              <a:ext cx="0" cy="2975892"/>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13828" y="5195538"/>
              <a:ext cx="4660737"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 name="Straight Connector 9"/>
          <p:cNvCxnSpPr/>
          <p:nvPr/>
        </p:nvCxnSpPr>
        <p:spPr>
          <a:xfrm flipH="1">
            <a:off x="2717800" y="22098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717800" y="257968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17800" y="29511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2717800" y="332105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717800" y="369093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2717800" y="406241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717800" y="44323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717800" y="4803775"/>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867275"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578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2460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262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9424" name="TextBox 25"/>
          <p:cNvSpPr txBox="1">
            <a:spLocks noChangeArrowheads="1"/>
          </p:cNvSpPr>
          <p:nvPr/>
        </p:nvSpPr>
        <p:spPr bwMode="auto">
          <a:xfrm>
            <a:off x="2108200" y="4881563"/>
            <a:ext cx="576263" cy="214312"/>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Insulin</a:t>
            </a:r>
          </a:p>
        </p:txBody>
      </p:sp>
      <p:sp>
        <p:nvSpPr>
          <p:cNvPr id="529425" name="TextBox 25"/>
          <p:cNvSpPr txBox="1">
            <a:spLocks noChangeArrowheads="1"/>
          </p:cNvSpPr>
          <p:nvPr/>
        </p:nvSpPr>
        <p:spPr bwMode="auto">
          <a:xfrm>
            <a:off x="1462088" y="4511675"/>
            <a:ext cx="122237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Gilbenclamide</a:t>
            </a:r>
          </a:p>
        </p:txBody>
      </p:sp>
      <p:sp>
        <p:nvSpPr>
          <p:cNvPr id="529426" name="TextBox 26"/>
          <p:cNvSpPr txBox="1">
            <a:spLocks noChangeArrowheads="1"/>
          </p:cNvSpPr>
          <p:nvPr/>
        </p:nvSpPr>
        <p:spPr bwMode="auto">
          <a:xfrm>
            <a:off x="1698625" y="4141788"/>
            <a:ext cx="9858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Glimepiride</a:t>
            </a:r>
          </a:p>
        </p:txBody>
      </p:sp>
      <p:sp>
        <p:nvSpPr>
          <p:cNvPr id="529427" name="TextBox 27"/>
          <p:cNvSpPr txBox="1">
            <a:spLocks noChangeArrowheads="1"/>
          </p:cNvSpPr>
          <p:nvPr/>
        </p:nvSpPr>
        <p:spPr bwMode="auto">
          <a:xfrm>
            <a:off x="1938338" y="3771900"/>
            <a:ext cx="74612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Glipizide</a:t>
            </a:r>
          </a:p>
        </p:txBody>
      </p:sp>
      <p:sp>
        <p:nvSpPr>
          <p:cNvPr id="529428" name="TextBox 28"/>
          <p:cNvSpPr txBox="1">
            <a:spLocks noChangeArrowheads="1"/>
          </p:cNvSpPr>
          <p:nvPr/>
        </p:nvSpPr>
        <p:spPr bwMode="auto">
          <a:xfrm>
            <a:off x="1849438" y="3403600"/>
            <a:ext cx="835025" cy="214313"/>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Gliclazide</a:t>
            </a:r>
          </a:p>
        </p:txBody>
      </p:sp>
      <p:sp>
        <p:nvSpPr>
          <p:cNvPr id="529429" name="TextBox 29"/>
          <p:cNvSpPr txBox="1">
            <a:spLocks noChangeArrowheads="1"/>
          </p:cNvSpPr>
          <p:nvPr/>
        </p:nvSpPr>
        <p:spPr bwMode="auto">
          <a:xfrm>
            <a:off x="1635125" y="3033713"/>
            <a:ext cx="10493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Tolbutamide</a:t>
            </a:r>
          </a:p>
        </p:txBody>
      </p:sp>
      <p:sp>
        <p:nvSpPr>
          <p:cNvPr id="529430" name="TextBox 30"/>
          <p:cNvSpPr txBox="1">
            <a:spLocks noChangeArrowheads="1"/>
          </p:cNvSpPr>
          <p:nvPr/>
        </p:nvSpPr>
        <p:spPr bwMode="auto">
          <a:xfrm>
            <a:off x="1343025" y="2663825"/>
            <a:ext cx="13414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Sulphonylureas</a:t>
            </a:r>
          </a:p>
        </p:txBody>
      </p:sp>
      <p:sp>
        <p:nvSpPr>
          <p:cNvPr id="529431" name="TextBox 31"/>
          <p:cNvSpPr txBox="1">
            <a:spLocks noChangeArrowheads="1"/>
          </p:cNvSpPr>
          <p:nvPr/>
        </p:nvSpPr>
        <p:spPr bwMode="auto">
          <a:xfrm>
            <a:off x="1819275" y="2293938"/>
            <a:ext cx="86518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Metformin</a:t>
            </a:r>
          </a:p>
        </p:txBody>
      </p:sp>
      <p:sp>
        <p:nvSpPr>
          <p:cNvPr id="529432" name="TextBox 25"/>
          <p:cNvSpPr txBox="1">
            <a:spLocks noChangeArrowheads="1"/>
          </p:cNvSpPr>
          <p:nvPr/>
        </p:nvSpPr>
        <p:spPr bwMode="auto">
          <a:xfrm>
            <a:off x="270668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0.8</a:t>
            </a:r>
          </a:p>
        </p:txBody>
      </p:sp>
      <p:sp>
        <p:nvSpPr>
          <p:cNvPr id="529433" name="TextBox 25"/>
          <p:cNvSpPr txBox="1">
            <a:spLocks noChangeArrowheads="1"/>
          </p:cNvSpPr>
          <p:nvPr/>
        </p:nvSpPr>
        <p:spPr bwMode="auto">
          <a:xfrm>
            <a:off x="3900488" y="5275263"/>
            <a:ext cx="84137"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a:t>
            </a:r>
          </a:p>
        </p:txBody>
      </p:sp>
      <p:sp>
        <p:nvSpPr>
          <p:cNvPr id="529434" name="TextBox 25"/>
          <p:cNvSpPr txBox="1">
            <a:spLocks noChangeArrowheads="1"/>
          </p:cNvSpPr>
          <p:nvPr/>
        </p:nvSpPr>
        <p:spPr bwMode="auto">
          <a:xfrm>
            <a:off x="4760913"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1.2</a:t>
            </a:r>
          </a:p>
        </p:txBody>
      </p:sp>
      <p:sp>
        <p:nvSpPr>
          <p:cNvPr id="529435" name="TextBox 25"/>
          <p:cNvSpPr txBox="1">
            <a:spLocks noChangeArrowheads="1"/>
          </p:cNvSpPr>
          <p:nvPr/>
        </p:nvSpPr>
        <p:spPr bwMode="auto">
          <a:xfrm>
            <a:off x="5551488"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1.4</a:t>
            </a:r>
          </a:p>
        </p:txBody>
      </p:sp>
      <p:sp>
        <p:nvSpPr>
          <p:cNvPr id="529436" name="TextBox 25"/>
          <p:cNvSpPr txBox="1">
            <a:spLocks noChangeArrowheads="1"/>
          </p:cNvSpPr>
          <p:nvPr/>
        </p:nvSpPr>
        <p:spPr bwMode="auto">
          <a:xfrm>
            <a:off x="621823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1.6</a:t>
            </a:r>
          </a:p>
        </p:txBody>
      </p:sp>
      <p:sp>
        <p:nvSpPr>
          <p:cNvPr id="529437" name="TextBox 25"/>
          <p:cNvSpPr txBox="1">
            <a:spLocks noChangeArrowheads="1"/>
          </p:cNvSpPr>
          <p:nvPr/>
        </p:nvSpPr>
        <p:spPr bwMode="auto">
          <a:xfrm>
            <a:off x="6819900" y="5275263"/>
            <a:ext cx="214313"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1.8</a:t>
            </a:r>
          </a:p>
        </p:txBody>
      </p:sp>
      <p:sp>
        <p:nvSpPr>
          <p:cNvPr id="529438" name="TextBox 25"/>
          <p:cNvSpPr txBox="1">
            <a:spLocks noChangeArrowheads="1"/>
          </p:cNvSpPr>
          <p:nvPr/>
        </p:nvSpPr>
        <p:spPr bwMode="auto">
          <a:xfrm>
            <a:off x="3560763" y="5497513"/>
            <a:ext cx="3167062" cy="214312"/>
          </a:xfrm>
          <a:prstGeom prst="rect">
            <a:avLst/>
          </a:prstGeom>
          <a:noFill/>
          <a:ln w="9525">
            <a:noFill/>
            <a:miter lim="800000"/>
            <a:headEnd/>
            <a:tailEnd/>
          </a:ln>
        </p:spPr>
        <p:txBody>
          <a:bodyPr wrap="none" lIns="0" tIns="0" rIns="0" bIns="0">
            <a:spAutoFit/>
          </a:bodyPr>
          <a:lstStyle/>
          <a:p>
            <a:pPr algn="ctr" defTabSz="457200"/>
            <a:r>
              <a:rPr lang="en-GB" sz="1400" b="1">
                <a:ea typeface="MS PGothic" pitchFamily="34" charset="-128"/>
              </a:rPr>
              <a:t>Hazard Ratio </a:t>
            </a:r>
            <a:r>
              <a:rPr lang="en-GB" sz="1400">
                <a:ea typeface="MS PGothic" pitchFamily="34" charset="-128"/>
              </a:rPr>
              <a:t>(metformin reference = 1)</a:t>
            </a:r>
          </a:p>
        </p:txBody>
      </p:sp>
      <p:sp>
        <p:nvSpPr>
          <p:cNvPr id="529439" name="TextBox 25"/>
          <p:cNvSpPr txBox="1">
            <a:spLocks noChangeArrowheads="1"/>
          </p:cNvSpPr>
          <p:nvPr/>
        </p:nvSpPr>
        <p:spPr bwMode="auto">
          <a:xfrm>
            <a:off x="458788" y="1439863"/>
            <a:ext cx="8226425" cy="584200"/>
          </a:xfrm>
          <a:prstGeom prst="rect">
            <a:avLst/>
          </a:prstGeom>
          <a:noFill/>
          <a:ln w="9525">
            <a:noFill/>
            <a:miter lim="800000"/>
            <a:headEnd/>
            <a:tailEnd/>
          </a:ln>
        </p:spPr>
        <p:txBody>
          <a:bodyPr wrap="none" lIns="0" tIns="0" rIns="0" bIns="0">
            <a:spAutoFit/>
          </a:bodyPr>
          <a:lstStyle/>
          <a:p>
            <a:pPr algn="ctr" defTabSz="457200"/>
            <a:r>
              <a:rPr lang="en-GB" sz="2000" b="1">
                <a:solidFill>
                  <a:schemeClr val="accent1"/>
                </a:solidFill>
                <a:ea typeface="MS PGothic" pitchFamily="34" charset="-128"/>
              </a:rPr>
              <a:t>Risk of cardiovascular mortality and non-fatal myocardial infarction</a:t>
            </a:r>
          </a:p>
          <a:p>
            <a:pPr algn="ctr" defTabSz="457200"/>
            <a:r>
              <a:rPr lang="en-GB">
                <a:solidFill>
                  <a:schemeClr val="accent1"/>
                </a:solidFill>
                <a:ea typeface="MS PGothic" pitchFamily="34" charset="-128"/>
              </a:rPr>
              <a:t>(6171 events)</a:t>
            </a:r>
          </a:p>
        </p:txBody>
      </p:sp>
      <p:grpSp>
        <p:nvGrpSpPr>
          <p:cNvPr id="529440" name="Group 44"/>
          <p:cNvGrpSpPr>
            <a:grpSpLocks/>
          </p:cNvGrpSpPr>
          <p:nvPr/>
        </p:nvGrpSpPr>
        <p:grpSpPr bwMode="auto">
          <a:xfrm>
            <a:off x="4330700" y="2795588"/>
            <a:ext cx="1066800" cy="109537"/>
            <a:chOff x="7315200" y="2789389"/>
            <a:chExt cx="990600" cy="108000"/>
          </a:xfrm>
        </p:grpSpPr>
        <p:cxnSp>
          <p:nvCxnSpPr>
            <p:cNvPr id="21" name="Straight Connector 20"/>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1" name="Group 48"/>
          <p:cNvGrpSpPr>
            <a:grpSpLocks/>
          </p:cNvGrpSpPr>
          <p:nvPr/>
        </p:nvGrpSpPr>
        <p:grpSpPr bwMode="auto">
          <a:xfrm>
            <a:off x="4110038" y="3125788"/>
            <a:ext cx="1320800" cy="109537"/>
            <a:chOff x="7315200" y="2789389"/>
            <a:chExt cx="990600" cy="108000"/>
          </a:xfrm>
        </p:grpSpPr>
        <p:cxnSp>
          <p:nvCxnSpPr>
            <p:cNvPr id="50" name="Straight Connector 49"/>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2" name="Group 52"/>
          <p:cNvGrpSpPr>
            <a:grpSpLocks/>
          </p:cNvGrpSpPr>
          <p:nvPr/>
        </p:nvGrpSpPr>
        <p:grpSpPr bwMode="auto">
          <a:xfrm>
            <a:off x="3279775" y="3455988"/>
            <a:ext cx="1668463" cy="117475"/>
            <a:chOff x="7315200" y="2789389"/>
            <a:chExt cx="990600" cy="108000"/>
          </a:xfrm>
        </p:grpSpPr>
        <p:cxnSp>
          <p:nvCxnSpPr>
            <p:cNvPr id="54" name="Straight Connector 53"/>
            <p:cNvCxnSpPr/>
            <p:nvPr/>
          </p:nvCxnSpPr>
          <p:spPr>
            <a:xfrm flipH="1">
              <a:off x="7315200" y="2843389"/>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3" name="Group 56"/>
          <p:cNvGrpSpPr>
            <a:grpSpLocks/>
          </p:cNvGrpSpPr>
          <p:nvPr/>
        </p:nvGrpSpPr>
        <p:grpSpPr bwMode="auto">
          <a:xfrm>
            <a:off x="4457700" y="3786188"/>
            <a:ext cx="1260475" cy="109537"/>
            <a:chOff x="7315200" y="2789389"/>
            <a:chExt cx="990600" cy="108000"/>
          </a:xfrm>
        </p:grpSpPr>
        <p:cxnSp>
          <p:nvCxnSpPr>
            <p:cNvPr id="58" name="Straight Connector 57"/>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4" name="Group 60"/>
          <p:cNvGrpSpPr>
            <a:grpSpLocks/>
          </p:cNvGrpSpPr>
          <p:nvPr/>
        </p:nvGrpSpPr>
        <p:grpSpPr bwMode="auto">
          <a:xfrm>
            <a:off x="4254500" y="4124325"/>
            <a:ext cx="1100138" cy="109538"/>
            <a:chOff x="7315200" y="2789389"/>
            <a:chExt cx="990600" cy="108000"/>
          </a:xfrm>
        </p:grpSpPr>
        <p:cxnSp>
          <p:nvCxnSpPr>
            <p:cNvPr id="62" name="Straight Connector 61"/>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5" name="Group 64"/>
          <p:cNvGrpSpPr>
            <a:grpSpLocks/>
          </p:cNvGrpSpPr>
          <p:nvPr/>
        </p:nvGrpSpPr>
        <p:grpSpPr bwMode="auto">
          <a:xfrm>
            <a:off x="4737100" y="4454525"/>
            <a:ext cx="1133475" cy="109538"/>
            <a:chOff x="7315200" y="2789389"/>
            <a:chExt cx="990600" cy="108000"/>
          </a:xfrm>
        </p:grpSpPr>
        <p:cxnSp>
          <p:nvCxnSpPr>
            <p:cNvPr id="66" name="Straight Connector 65"/>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6" name="Group 68"/>
          <p:cNvGrpSpPr>
            <a:grpSpLocks/>
          </p:cNvGrpSpPr>
          <p:nvPr/>
        </p:nvGrpSpPr>
        <p:grpSpPr bwMode="auto">
          <a:xfrm>
            <a:off x="5067300" y="4784725"/>
            <a:ext cx="1006475" cy="109538"/>
            <a:chOff x="7315200" y="2789389"/>
            <a:chExt cx="990600" cy="108000"/>
          </a:xfrm>
        </p:grpSpPr>
        <p:cxnSp>
          <p:nvCxnSpPr>
            <p:cNvPr id="70" name="Straight Connector 69"/>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6" name="Oval 45"/>
          <p:cNvSpPr/>
          <p:nvPr/>
        </p:nvSpPr>
        <p:spPr>
          <a:xfrm>
            <a:off x="3867561" y="24255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4" name="Oval 73"/>
          <p:cNvSpPr/>
          <p:nvPr/>
        </p:nvSpPr>
        <p:spPr>
          <a:xfrm>
            <a:off x="4781961" y="27727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5" name="Oval 74"/>
          <p:cNvSpPr/>
          <p:nvPr/>
        </p:nvSpPr>
        <p:spPr>
          <a:xfrm>
            <a:off x="4671894" y="3094459"/>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6" name="Oval 75"/>
          <p:cNvSpPr/>
          <p:nvPr/>
        </p:nvSpPr>
        <p:spPr>
          <a:xfrm>
            <a:off x="4036894" y="34331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7" name="Oval 76"/>
          <p:cNvSpPr/>
          <p:nvPr/>
        </p:nvSpPr>
        <p:spPr>
          <a:xfrm>
            <a:off x="5010561" y="37717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8" name="Oval 77"/>
          <p:cNvSpPr/>
          <p:nvPr/>
        </p:nvSpPr>
        <p:spPr>
          <a:xfrm>
            <a:off x="4731161" y="41019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9" name="Oval 78"/>
          <p:cNvSpPr/>
          <p:nvPr/>
        </p:nvSpPr>
        <p:spPr>
          <a:xfrm>
            <a:off x="5213761" y="44321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80" name="Oval 79"/>
          <p:cNvSpPr/>
          <p:nvPr/>
        </p:nvSpPr>
        <p:spPr>
          <a:xfrm>
            <a:off x="5493161" y="47539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90" name="Rectangle 10"/>
          <p:cNvSpPr>
            <a:spLocks noChangeArrowheads="1"/>
          </p:cNvSpPr>
          <p:nvPr/>
        </p:nvSpPr>
        <p:spPr bwMode="auto">
          <a:xfrm>
            <a:off x="5484813" y="5883275"/>
            <a:ext cx="3476625" cy="215900"/>
          </a:xfrm>
          <a:prstGeom prst="rect">
            <a:avLst/>
          </a:prstGeom>
          <a:extLst/>
        </p:spPr>
        <p:txBody>
          <a:bodyPr wrap="none" anchor="b">
            <a:spAutoFit/>
          </a:bodyPr>
          <a:lstStyle/>
          <a:p>
            <a:pPr algn="r" defTabSz="457200" eaLnBrk="0" hangingPunct="0">
              <a:defRPr/>
            </a:pPr>
            <a:r>
              <a:rPr lang="en-GB" sz="800" b="1" dirty="0">
                <a:solidFill>
                  <a:schemeClr val="accent5">
                    <a:lumMod val="50000"/>
                  </a:schemeClr>
                </a:solidFill>
                <a:latin typeface="Arial" pitchFamily="34" charset="0"/>
                <a:cs typeface="Arial" pitchFamily="34" charset="0"/>
              </a:rPr>
              <a:t>Adapted from </a:t>
            </a:r>
            <a:r>
              <a:rPr lang="en-GB" sz="800" b="1" dirty="0" err="1">
                <a:solidFill>
                  <a:schemeClr val="accent5">
                    <a:lumMod val="50000"/>
                  </a:schemeClr>
                </a:solidFill>
                <a:latin typeface="Arial" pitchFamily="34" charset="0"/>
                <a:cs typeface="Arial" pitchFamily="34" charset="0"/>
              </a:rPr>
              <a:t>Jørgensen</a:t>
            </a:r>
            <a:r>
              <a:rPr lang="en-GB" sz="800" b="1" dirty="0">
                <a:solidFill>
                  <a:schemeClr val="accent5">
                    <a:lumMod val="50000"/>
                  </a:schemeClr>
                </a:solidFill>
                <a:latin typeface="Arial" pitchFamily="34" charset="0"/>
                <a:cs typeface="Arial" pitchFamily="34" charset="0"/>
              </a:rPr>
              <a:t> CH, </a:t>
            </a:r>
            <a:r>
              <a:rPr lang="en-GB" sz="800" b="1" i="1" dirty="0">
                <a:solidFill>
                  <a:schemeClr val="accent5">
                    <a:lumMod val="50000"/>
                  </a:schemeClr>
                </a:solidFill>
                <a:latin typeface="Arial" pitchFamily="34" charset="0"/>
                <a:cs typeface="Arial" pitchFamily="34" charset="0"/>
              </a:rPr>
              <a:t>et al. </a:t>
            </a:r>
            <a:r>
              <a:rPr lang="pt-BR" sz="800" b="1" i="1" dirty="0">
                <a:solidFill>
                  <a:schemeClr val="accent5">
                    <a:lumMod val="50000"/>
                  </a:schemeClr>
                </a:solidFill>
                <a:latin typeface="Arial" pitchFamily="34" charset="0"/>
                <a:cs typeface="Arial" pitchFamily="34" charset="0"/>
              </a:rPr>
              <a:t>Cardiovasc Diabetol </a:t>
            </a:r>
            <a:r>
              <a:rPr lang="pt-BR" sz="800" b="1" dirty="0">
                <a:solidFill>
                  <a:schemeClr val="accent5">
                    <a:lumMod val="50000"/>
                  </a:schemeClr>
                </a:solidFill>
                <a:latin typeface="Arial" pitchFamily="34" charset="0"/>
                <a:cs typeface="Arial" pitchFamily="34" charset="0"/>
              </a:rPr>
              <a:t>2010;9:54.</a:t>
            </a:r>
          </a:p>
        </p:txBody>
      </p:sp>
      <p:sp>
        <p:nvSpPr>
          <p:cNvPr id="91" name="Rectangle 90"/>
          <p:cNvSpPr/>
          <p:nvPr/>
        </p:nvSpPr>
        <p:spPr>
          <a:xfrm>
            <a:off x="0" y="5867400"/>
            <a:ext cx="1365250" cy="230188"/>
          </a:xfrm>
          <a:prstGeom prst="rect">
            <a:avLst/>
          </a:prstGeom>
          <a:ln w="38100">
            <a:noFill/>
          </a:ln>
        </p:spPr>
        <p:txBody>
          <a:bodyPr wrap="none" lIns="302400" anchor="b">
            <a:spAutoFit/>
          </a:bodyPr>
          <a:lstStyle/>
          <a:p>
            <a:pPr defTabSz="457200" eaLnBrk="0" hangingPunct="0">
              <a:defRPr/>
            </a:pPr>
            <a:r>
              <a:rPr lang="en-US" sz="900" dirty="0">
                <a:solidFill>
                  <a:schemeClr val="accent5"/>
                </a:solidFill>
                <a:latin typeface="Arial" panose="020B0604020202020204" pitchFamily="34" charset="0"/>
                <a:cs typeface="Arial" panose="020B0604020202020204" pitchFamily="34" charset="0"/>
              </a:rPr>
              <a:t>CV: cardiovascular</a:t>
            </a:r>
          </a:p>
        </p:txBody>
      </p:sp>
      <p:cxnSp>
        <p:nvCxnSpPr>
          <p:cNvPr id="94" name="Straight Connector 93"/>
          <p:cNvCxnSpPr/>
          <p:nvPr/>
        </p:nvCxnSpPr>
        <p:spPr>
          <a:xfrm flipH="1">
            <a:off x="2717800" y="51736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9433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8114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28694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4" name="Picture 4"/>
          <p:cNvPicPr>
            <a:picLocks noChangeAspect="1" noChangeArrowheads="1"/>
          </p:cNvPicPr>
          <p:nvPr/>
        </p:nvPicPr>
        <p:blipFill>
          <a:blip r:embed="rId2"/>
          <a:srcRect/>
          <a:stretch>
            <a:fillRect/>
          </a:stretch>
        </p:blipFill>
        <p:spPr bwMode="auto">
          <a:xfrm>
            <a:off x="611188" y="1628775"/>
            <a:ext cx="7993062" cy="4183063"/>
          </a:xfrm>
          <a:prstGeom prst="rect">
            <a:avLst/>
          </a:prstGeom>
          <a:solidFill>
            <a:schemeClr val="bg1"/>
          </a:solidFill>
          <a:ln w="9525">
            <a:noFill/>
            <a:miter lim="800000"/>
            <a:headEnd/>
            <a:tailEnd/>
          </a:ln>
          <a:effectLst>
            <a:prstShdw prst="shdw17" dist="17961" dir="2700000">
              <a:schemeClr val="bg1">
                <a:gamma/>
                <a:shade val="60000"/>
                <a:invGamma/>
              </a:schemeClr>
            </a:prstShdw>
          </a:effectLst>
        </p:spPr>
      </p:pic>
      <p:sp>
        <p:nvSpPr>
          <p:cNvPr id="353285" name="Text Box 5"/>
          <p:cNvSpPr txBox="1">
            <a:spLocks noChangeArrowheads="1"/>
          </p:cNvSpPr>
          <p:nvPr/>
        </p:nvSpPr>
        <p:spPr bwMode="auto">
          <a:xfrm>
            <a:off x="2483768" y="6031726"/>
            <a:ext cx="6288757" cy="276999"/>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r">
              <a:defRPr/>
            </a:pPr>
            <a:r>
              <a:rPr lang="en-GB" sz="1200" dirty="0"/>
              <a:t>CAR Sainsbury, SG Cunningham, GC Jones DIABETIC MEDICINE 2016 33, 193-193</a:t>
            </a:r>
          </a:p>
        </p:txBody>
      </p:sp>
      <p:sp>
        <p:nvSpPr>
          <p:cNvPr id="353286" name="Text Box 6"/>
          <p:cNvSpPr txBox="1">
            <a:spLocks noChangeArrowheads="1"/>
          </p:cNvSpPr>
          <p:nvPr/>
        </p:nvSpPr>
        <p:spPr bwMode="auto">
          <a:xfrm>
            <a:off x="468313" y="765175"/>
            <a:ext cx="44767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GB"/>
              <a:t>Inpatient with preadmission SU/metformin </a:t>
            </a:r>
          </a:p>
        </p:txBody>
      </p:sp>
      <p:sp>
        <p:nvSpPr>
          <p:cNvPr id="2" name="Rectangle 1"/>
          <p:cNvSpPr/>
          <p:nvPr/>
        </p:nvSpPr>
        <p:spPr>
          <a:xfrm>
            <a:off x="1032722" y="4908510"/>
            <a:ext cx="158417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79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57" name="Picture 1"/>
          <p:cNvPicPr>
            <a:picLocks noChangeAspect="1"/>
          </p:cNvPicPr>
          <p:nvPr/>
        </p:nvPicPr>
        <p:blipFill>
          <a:blip r:embed="rId2"/>
          <a:srcRect/>
          <a:stretch>
            <a:fillRect/>
          </a:stretch>
        </p:blipFill>
        <p:spPr bwMode="auto">
          <a:xfrm>
            <a:off x="1258888" y="1341438"/>
            <a:ext cx="6408737" cy="3600450"/>
          </a:xfrm>
          <a:prstGeom prst="rect">
            <a:avLst/>
          </a:prstGeom>
          <a:noFill/>
          <a:ln w="9525">
            <a:noFill/>
            <a:miter lim="800000"/>
            <a:headEnd/>
            <a:tailEnd/>
          </a:ln>
        </p:spPr>
      </p:pic>
      <p:sp>
        <p:nvSpPr>
          <p:cNvPr id="531458" name="TextBox 2"/>
          <p:cNvSpPr txBox="1">
            <a:spLocks noChangeArrowheads="1"/>
          </p:cNvSpPr>
          <p:nvPr/>
        </p:nvSpPr>
        <p:spPr bwMode="auto">
          <a:xfrm>
            <a:off x="539750" y="5157788"/>
            <a:ext cx="7620000" cy="317500"/>
          </a:xfrm>
          <a:prstGeom prst="rect">
            <a:avLst/>
          </a:prstGeom>
          <a:noFill/>
          <a:ln w="9525">
            <a:noFill/>
            <a:miter lim="800000"/>
            <a:headEnd/>
            <a:tailEnd/>
          </a:ln>
        </p:spPr>
        <p:txBody>
          <a:bodyPr/>
          <a:lstStyle/>
          <a:p>
            <a:r>
              <a:rPr lang="en-US" sz="1000"/>
              <a:t> Figure 3. Kaplan-Meier curve of time to main secondary endpoint**Death from any cause, non-fatal myocardial infarction (excluding silent myocardial infarction), or stroke.</a:t>
            </a:r>
          </a:p>
        </p:txBody>
      </p:sp>
      <p:sp>
        <p:nvSpPr>
          <p:cNvPr id="531459" name="TextBox 3"/>
          <p:cNvSpPr txBox="1">
            <a:spLocks noChangeArrowheads="1"/>
          </p:cNvSpPr>
          <p:nvPr/>
        </p:nvSpPr>
        <p:spPr bwMode="auto">
          <a:xfrm>
            <a:off x="684213" y="5516563"/>
            <a:ext cx="7620000" cy="254000"/>
          </a:xfrm>
          <a:prstGeom prst="rect">
            <a:avLst/>
          </a:prstGeom>
          <a:noFill/>
          <a:ln w="9525">
            <a:noFill/>
            <a:miter lim="800000"/>
            <a:headEnd/>
            <a:tailEnd/>
          </a:ln>
        </p:spPr>
        <p:txBody>
          <a:bodyPr/>
          <a:lstStyle/>
          <a:p>
            <a:r>
              <a:rPr lang="en-US" sz="1000"/>
              <a:t>John A Dormandy et al</a:t>
            </a:r>
          </a:p>
        </p:txBody>
      </p:sp>
      <p:sp>
        <p:nvSpPr>
          <p:cNvPr id="531460" name="TextBox 4"/>
          <p:cNvSpPr txBox="1">
            <a:spLocks noChangeArrowheads="1"/>
          </p:cNvSpPr>
          <p:nvPr/>
        </p:nvSpPr>
        <p:spPr bwMode="auto">
          <a:xfrm>
            <a:off x="395288" y="152400"/>
            <a:ext cx="8353425" cy="254000"/>
          </a:xfrm>
          <a:prstGeom prst="rect">
            <a:avLst/>
          </a:prstGeom>
          <a:noFill/>
          <a:ln w="9525">
            <a:noFill/>
            <a:miter lim="800000"/>
            <a:headEnd/>
            <a:tailEnd/>
          </a:ln>
        </p:spPr>
        <p:txBody>
          <a:bodyPr/>
          <a:lstStyle/>
          <a:p>
            <a:r>
              <a:rPr lang="en-US" sz="2000" b="1"/>
              <a:t> Secondary prevention of macrovascular events in patients with type 2 diabetes in the PROactive Study (PROspective pioglitAzone Clinical Trial In macroVascular Events): a randomised controlled trial</a:t>
            </a:r>
          </a:p>
        </p:txBody>
      </p:sp>
      <p:sp>
        <p:nvSpPr>
          <p:cNvPr id="531461" name="TextBox 5"/>
          <p:cNvSpPr txBox="1">
            <a:spLocks noChangeArrowheads="1"/>
          </p:cNvSpPr>
          <p:nvPr/>
        </p:nvSpPr>
        <p:spPr bwMode="auto">
          <a:xfrm>
            <a:off x="684213" y="5876925"/>
            <a:ext cx="7620000" cy="254000"/>
          </a:xfrm>
          <a:prstGeom prst="rect">
            <a:avLst/>
          </a:prstGeom>
          <a:noFill/>
          <a:ln w="9525">
            <a:noFill/>
            <a:miter lim="800000"/>
            <a:headEnd/>
            <a:tailEnd/>
          </a:ln>
        </p:spPr>
        <p:txBody>
          <a:bodyPr/>
          <a:lstStyle/>
          <a:p>
            <a:r>
              <a:rPr lang="en-US" sz="1000"/>
              <a:t>Lancet, Volume 366, Issue 9493, 2005, 1279–1289</a:t>
            </a:r>
          </a:p>
        </p:txBody>
      </p:sp>
      <p:sp>
        <p:nvSpPr>
          <p:cNvPr id="531462" name="TextBox 6"/>
          <p:cNvSpPr txBox="1">
            <a:spLocks noChangeArrowheads="1"/>
          </p:cNvSpPr>
          <p:nvPr/>
        </p:nvSpPr>
        <p:spPr bwMode="auto">
          <a:xfrm>
            <a:off x="684213" y="6237288"/>
            <a:ext cx="7620000" cy="254000"/>
          </a:xfrm>
          <a:prstGeom prst="rect">
            <a:avLst/>
          </a:prstGeom>
          <a:noFill/>
          <a:ln w="9525">
            <a:noFill/>
            <a:miter lim="800000"/>
            <a:headEnd/>
            <a:tailEnd/>
          </a:ln>
        </p:spPr>
        <p:txBody>
          <a:bodyPr/>
          <a:lstStyle/>
          <a:p>
            <a:r>
              <a:rPr lang="en-US" sz="1000"/>
              <a:t>http://dx.doi.org/10.1016/S0140-6736(05)67528-9</a:t>
            </a:r>
          </a:p>
        </p:txBody>
      </p:sp>
    </p:spTree>
    <p:extLst>
      <p:ext uri="{BB962C8B-B14F-4D97-AF65-F5344CB8AC3E}">
        <p14:creationId xmlns:p14="http://schemas.microsoft.com/office/powerpoint/2010/main" val="1092082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1" name="Picture 2"/>
          <p:cNvPicPr>
            <a:picLocks noChangeAspect="1" noChangeArrowheads="1"/>
          </p:cNvPicPr>
          <p:nvPr/>
        </p:nvPicPr>
        <p:blipFill>
          <a:blip r:embed="rId2"/>
          <a:srcRect/>
          <a:stretch>
            <a:fillRect/>
          </a:stretch>
        </p:blipFill>
        <p:spPr bwMode="auto">
          <a:xfrm>
            <a:off x="684213" y="1628775"/>
            <a:ext cx="8208962" cy="4824413"/>
          </a:xfrm>
          <a:prstGeom prst="rect">
            <a:avLst/>
          </a:prstGeom>
          <a:noFill/>
          <a:ln w="9525">
            <a:noFill/>
            <a:miter lim="800000"/>
            <a:headEnd/>
            <a:tailEnd/>
          </a:ln>
        </p:spPr>
      </p:pic>
      <p:sp>
        <p:nvSpPr>
          <p:cNvPr id="532482" name="Title 4"/>
          <p:cNvSpPr>
            <a:spLocks noGrp="1"/>
          </p:cNvSpPr>
          <p:nvPr>
            <p:ph type="title" idx="4294967295"/>
          </p:nvPr>
        </p:nvSpPr>
        <p:spPr/>
        <p:txBody>
          <a:bodyPr/>
          <a:lstStyle/>
          <a:p>
            <a:r>
              <a:rPr lang="en-GB" sz="2400">
                <a:latin typeface="Arial" charset="0"/>
                <a:cs typeface="Arial" charset="0"/>
              </a:rPr>
              <a:t>Cardiovascular safety studies (TECOS, EXAMINE, SAVOR-TIMI)</a:t>
            </a:r>
          </a:p>
        </p:txBody>
      </p:sp>
    </p:spTree>
    <p:extLst>
      <p:ext uri="{BB962C8B-B14F-4D97-AF65-F5344CB8AC3E}">
        <p14:creationId xmlns:p14="http://schemas.microsoft.com/office/powerpoint/2010/main" val="27409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Titel 3"/>
          <p:cNvSpPr>
            <a:spLocks noGrp="1"/>
          </p:cNvSpPr>
          <p:nvPr/>
        </p:nvSpPr>
        <p:spPr bwMode="auto">
          <a:xfrm>
            <a:off x="476250" y="88900"/>
            <a:ext cx="8291513" cy="830263"/>
          </a:xfrm>
          <a:prstGeom prst="rect">
            <a:avLst/>
          </a:prstGeom>
          <a:noFill/>
          <a:ln w="9525">
            <a:noFill/>
            <a:miter lim="800000"/>
            <a:headEnd/>
            <a:tailEnd/>
          </a:ln>
        </p:spPr>
        <p:txBody>
          <a:bodyPr lIns="0" tIns="0" rIns="0" bIns="0" anchor="b"/>
          <a:lstStyle/>
          <a:p>
            <a:pPr defTabSz="457200">
              <a:lnSpc>
                <a:spcPts val="3000"/>
              </a:lnSpc>
            </a:pPr>
            <a:r>
              <a:rPr lang="en-US" sz="3000" b="1">
                <a:solidFill>
                  <a:schemeClr val="tx2"/>
                </a:solidFill>
              </a:rPr>
              <a:t>LEADER trial: Primary Outcome</a:t>
            </a:r>
          </a:p>
        </p:txBody>
      </p:sp>
      <p:pic>
        <p:nvPicPr>
          <p:cNvPr id="535554" name="Afbeelding 12"/>
          <p:cNvPicPr>
            <a:picLocks noChangeAspect="1"/>
          </p:cNvPicPr>
          <p:nvPr/>
        </p:nvPicPr>
        <p:blipFill>
          <a:blip r:embed="rId2"/>
          <a:srcRect/>
          <a:stretch>
            <a:fillRect/>
          </a:stretch>
        </p:blipFill>
        <p:spPr bwMode="auto">
          <a:xfrm>
            <a:off x="1060450" y="1936750"/>
            <a:ext cx="6451600" cy="3492500"/>
          </a:xfrm>
          <a:prstGeom prst="rect">
            <a:avLst/>
          </a:prstGeom>
          <a:noFill/>
          <a:ln w="9525">
            <a:noFill/>
            <a:miter lim="800000"/>
            <a:headEnd/>
            <a:tailEnd/>
          </a:ln>
        </p:spPr>
      </p:pic>
      <p:pic>
        <p:nvPicPr>
          <p:cNvPr id="535555" name="Afbeelding 13"/>
          <p:cNvPicPr>
            <a:picLocks noChangeAspect="1"/>
          </p:cNvPicPr>
          <p:nvPr/>
        </p:nvPicPr>
        <p:blipFill>
          <a:blip r:embed="rId3"/>
          <a:srcRect/>
          <a:stretch>
            <a:fillRect/>
          </a:stretch>
        </p:blipFill>
        <p:spPr bwMode="auto">
          <a:xfrm>
            <a:off x="7283450" y="4144963"/>
            <a:ext cx="187325" cy="185737"/>
          </a:xfrm>
          <a:prstGeom prst="rect">
            <a:avLst/>
          </a:prstGeom>
          <a:noFill/>
          <a:ln w="9525">
            <a:noFill/>
            <a:miter lim="800000"/>
            <a:headEnd/>
            <a:tailEnd/>
          </a:ln>
        </p:spPr>
      </p:pic>
      <p:pic>
        <p:nvPicPr>
          <p:cNvPr id="535556" name="Afbeelding 14"/>
          <p:cNvPicPr>
            <a:picLocks noChangeAspect="1"/>
          </p:cNvPicPr>
          <p:nvPr/>
        </p:nvPicPr>
        <p:blipFill>
          <a:blip r:embed="rId4"/>
          <a:srcRect/>
          <a:stretch>
            <a:fillRect/>
          </a:stretch>
        </p:blipFill>
        <p:spPr bwMode="auto">
          <a:xfrm>
            <a:off x="7283450" y="3760788"/>
            <a:ext cx="187325" cy="212725"/>
          </a:xfrm>
          <a:prstGeom prst="rect">
            <a:avLst/>
          </a:prstGeom>
          <a:noFill/>
          <a:ln w="9525">
            <a:noFill/>
            <a:miter lim="800000"/>
            <a:headEnd/>
            <a:tailEnd/>
          </a:ln>
        </p:spPr>
      </p:pic>
      <p:sp>
        <p:nvSpPr>
          <p:cNvPr id="535557" name="Tekstvak 14"/>
          <p:cNvSpPr txBox="1">
            <a:spLocks noChangeArrowheads="1"/>
          </p:cNvSpPr>
          <p:nvPr/>
        </p:nvSpPr>
        <p:spPr bwMode="auto">
          <a:xfrm>
            <a:off x="7512050" y="3683000"/>
            <a:ext cx="1019175" cy="369888"/>
          </a:xfrm>
          <a:prstGeom prst="rect">
            <a:avLst/>
          </a:prstGeom>
          <a:noFill/>
          <a:ln w="9525">
            <a:noFill/>
            <a:miter lim="800000"/>
            <a:headEnd/>
            <a:tailEnd/>
          </a:ln>
        </p:spPr>
        <p:txBody>
          <a:bodyPr wrap="none">
            <a:spAutoFit/>
          </a:bodyPr>
          <a:lstStyle/>
          <a:p>
            <a:r>
              <a:rPr lang="nl-NL"/>
              <a:t>Placebo</a:t>
            </a:r>
            <a:endParaRPr lang="en-US"/>
          </a:p>
        </p:txBody>
      </p:sp>
      <p:sp>
        <p:nvSpPr>
          <p:cNvPr id="535558" name="Tekstvak 15"/>
          <p:cNvSpPr txBox="1">
            <a:spLocks noChangeArrowheads="1"/>
          </p:cNvSpPr>
          <p:nvPr/>
        </p:nvSpPr>
        <p:spPr bwMode="auto">
          <a:xfrm>
            <a:off x="7499350" y="4052888"/>
            <a:ext cx="1249363" cy="368300"/>
          </a:xfrm>
          <a:prstGeom prst="rect">
            <a:avLst/>
          </a:prstGeom>
          <a:noFill/>
          <a:ln w="9525">
            <a:noFill/>
            <a:miter lim="800000"/>
            <a:headEnd/>
            <a:tailEnd/>
          </a:ln>
        </p:spPr>
        <p:txBody>
          <a:bodyPr wrap="none">
            <a:spAutoFit/>
          </a:bodyPr>
          <a:lstStyle/>
          <a:p>
            <a:r>
              <a:rPr lang="nl-NL"/>
              <a:t>Liraglutide</a:t>
            </a:r>
            <a:endParaRPr lang="en-US"/>
          </a:p>
        </p:txBody>
      </p:sp>
      <p:sp>
        <p:nvSpPr>
          <p:cNvPr id="535559" name="Rechthoek 17"/>
          <p:cNvSpPr>
            <a:spLocks noChangeArrowheads="1"/>
          </p:cNvSpPr>
          <p:nvPr/>
        </p:nvSpPr>
        <p:spPr bwMode="auto">
          <a:xfrm rot="-5400000">
            <a:off x="-915193" y="3134519"/>
            <a:ext cx="3376612" cy="368300"/>
          </a:xfrm>
          <a:prstGeom prst="rect">
            <a:avLst/>
          </a:prstGeom>
          <a:noFill/>
          <a:ln w="9525">
            <a:noFill/>
            <a:miter lim="800000"/>
            <a:headEnd/>
            <a:tailEnd/>
          </a:ln>
        </p:spPr>
        <p:txBody>
          <a:bodyPr>
            <a:spAutoFit/>
          </a:bodyPr>
          <a:lstStyle/>
          <a:p>
            <a:r>
              <a:rPr lang="en-US"/>
              <a:t>Patients with an event (%)</a:t>
            </a:r>
          </a:p>
        </p:txBody>
      </p:sp>
      <p:sp>
        <p:nvSpPr>
          <p:cNvPr id="535560" name="Rechthoek 18"/>
          <p:cNvSpPr>
            <a:spLocks noChangeArrowheads="1"/>
          </p:cNvSpPr>
          <p:nvPr/>
        </p:nvSpPr>
        <p:spPr bwMode="auto">
          <a:xfrm>
            <a:off x="2960688" y="5348288"/>
            <a:ext cx="3055937" cy="369887"/>
          </a:xfrm>
          <a:prstGeom prst="rect">
            <a:avLst/>
          </a:prstGeom>
          <a:noFill/>
          <a:ln w="9525">
            <a:noFill/>
            <a:miter lim="800000"/>
            <a:headEnd/>
            <a:tailEnd/>
          </a:ln>
        </p:spPr>
        <p:txBody>
          <a:bodyPr wrap="none">
            <a:spAutoFit/>
          </a:bodyPr>
          <a:lstStyle/>
          <a:p>
            <a:r>
              <a:rPr lang="en-US"/>
              <a:t>Months since randomisation</a:t>
            </a:r>
          </a:p>
        </p:txBody>
      </p:sp>
      <p:sp>
        <p:nvSpPr>
          <p:cNvPr id="535561" name="Rechthoek 19"/>
          <p:cNvSpPr>
            <a:spLocks noChangeArrowheads="1"/>
          </p:cNvSpPr>
          <p:nvPr/>
        </p:nvSpPr>
        <p:spPr bwMode="auto">
          <a:xfrm>
            <a:off x="1668463" y="1909763"/>
            <a:ext cx="2819400" cy="646112"/>
          </a:xfrm>
          <a:prstGeom prst="rect">
            <a:avLst/>
          </a:prstGeom>
          <a:noFill/>
          <a:ln w="9525">
            <a:noFill/>
            <a:miter lim="800000"/>
            <a:headEnd/>
            <a:tailEnd/>
          </a:ln>
        </p:spPr>
        <p:txBody>
          <a:bodyPr>
            <a:spAutoFit/>
          </a:bodyPr>
          <a:lstStyle/>
          <a:p>
            <a:r>
              <a:rPr lang="en-US" sz="1200"/>
              <a:t>Hazard ratio, 0.87 (95% CI, 0.78–0.97)</a:t>
            </a:r>
          </a:p>
          <a:p>
            <a:r>
              <a:rPr lang="en-US" sz="1200"/>
              <a:t>P&lt;0.001 for noninferiority</a:t>
            </a:r>
          </a:p>
          <a:p>
            <a:r>
              <a:rPr lang="en-US" sz="1200"/>
              <a:t>P=0.01 for superiority</a:t>
            </a:r>
          </a:p>
        </p:txBody>
      </p:sp>
      <p:sp>
        <p:nvSpPr>
          <p:cNvPr id="535562" name="Rechthoek 20"/>
          <p:cNvSpPr>
            <a:spLocks noChangeArrowheads="1"/>
          </p:cNvSpPr>
          <p:nvPr/>
        </p:nvSpPr>
        <p:spPr bwMode="auto">
          <a:xfrm>
            <a:off x="376238" y="893763"/>
            <a:ext cx="8224837" cy="585787"/>
          </a:xfrm>
          <a:prstGeom prst="rect">
            <a:avLst/>
          </a:prstGeom>
          <a:noFill/>
          <a:ln w="9525">
            <a:noFill/>
            <a:miter lim="800000"/>
            <a:headEnd/>
            <a:tailEnd/>
          </a:ln>
        </p:spPr>
        <p:txBody>
          <a:bodyPr>
            <a:spAutoFit/>
          </a:bodyPr>
          <a:lstStyle/>
          <a:p>
            <a:r>
              <a:rPr lang="en-US" sz="1600"/>
              <a:t>First occurrence of CV death, nonfatal myocardial infarction, or nonfatal stroke in the time-to-event analysis in patients with type 2 diabetes and high CV risk.</a:t>
            </a:r>
          </a:p>
        </p:txBody>
      </p:sp>
      <p:sp>
        <p:nvSpPr>
          <p:cNvPr id="535563" name="Rechthoek 21"/>
          <p:cNvSpPr>
            <a:spLocks noChangeArrowheads="1"/>
          </p:cNvSpPr>
          <p:nvPr/>
        </p:nvSpPr>
        <p:spPr bwMode="auto">
          <a:xfrm>
            <a:off x="641350" y="5799138"/>
            <a:ext cx="6858000" cy="522287"/>
          </a:xfrm>
          <a:prstGeom prst="rect">
            <a:avLst/>
          </a:prstGeom>
          <a:noFill/>
          <a:ln w="9525">
            <a:noFill/>
            <a:miter lim="800000"/>
            <a:headEnd/>
            <a:tailEnd/>
          </a:ln>
        </p:spPr>
        <p:txBody>
          <a:bodyPr>
            <a:spAutoFit/>
          </a:bodyPr>
          <a:lstStyle/>
          <a:p>
            <a:r>
              <a:rPr lang="en-US" sz="1400"/>
              <a:t>Liraglutide Effect and Action in Diabetes: Evaluation of cardiovascular outcome Results (LEADER) trial</a:t>
            </a:r>
          </a:p>
        </p:txBody>
      </p:sp>
      <p:sp>
        <p:nvSpPr>
          <p:cNvPr id="535564" name="Tekstvak 1"/>
          <p:cNvSpPr txBox="1">
            <a:spLocks noChangeArrowheads="1"/>
          </p:cNvSpPr>
          <p:nvPr/>
        </p:nvSpPr>
        <p:spPr bwMode="auto">
          <a:xfrm>
            <a:off x="588963" y="6507163"/>
            <a:ext cx="3951287" cy="261937"/>
          </a:xfrm>
          <a:prstGeom prst="rect">
            <a:avLst/>
          </a:prstGeom>
          <a:noFill/>
          <a:ln w="9525">
            <a:noFill/>
            <a:miter lim="800000"/>
            <a:headEnd/>
            <a:tailEnd/>
          </a:ln>
        </p:spPr>
        <p:txBody>
          <a:bodyPr>
            <a:spAutoFit/>
          </a:bodyPr>
          <a:lstStyle/>
          <a:p>
            <a:r>
              <a:rPr lang="en-US" sz="1100">
                <a:solidFill>
                  <a:schemeClr val="bg1"/>
                </a:solidFill>
              </a:rPr>
              <a:t>Adapted from: Marso SP </a:t>
            </a:r>
            <a:r>
              <a:rPr lang="en-US" sz="1100" i="1">
                <a:solidFill>
                  <a:schemeClr val="bg1"/>
                </a:solidFill>
              </a:rPr>
              <a:t>et al., </a:t>
            </a:r>
            <a:r>
              <a:rPr lang="en-US" sz="1100">
                <a:solidFill>
                  <a:schemeClr val="bg1"/>
                </a:solidFill>
              </a:rPr>
              <a:t>NEJM 2016</a:t>
            </a:r>
            <a:endParaRPr lang="en-US"/>
          </a:p>
        </p:txBody>
      </p:sp>
    </p:spTree>
    <p:extLst>
      <p:ext uri="{BB962C8B-B14F-4D97-AF65-F5344CB8AC3E}">
        <p14:creationId xmlns:p14="http://schemas.microsoft.com/office/powerpoint/2010/main" val="143849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628800"/>
            <a:ext cx="2897524"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a:t>
            </a:r>
          </a:p>
        </p:txBody>
      </p:sp>
    </p:spTree>
    <p:extLst>
      <p:ext uri="{BB962C8B-B14F-4D97-AF65-F5344CB8AC3E}">
        <p14:creationId xmlns:p14="http://schemas.microsoft.com/office/powerpoint/2010/main" val="166480285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4313" y="2305050"/>
          <a:ext cx="8739187" cy="2903220"/>
        </p:xfrm>
        <a:graphic>
          <a:graphicData uri="http://schemas.openxmlformats.org/drawingml/2006/table">
            <a:tbl>
              <a:tblPr/>
              <a:tblGrid>
                <a:gridCol w="3367087">
                  <a:extLst>
                    <a:ext uri="{9D8B030D-6E8A-4147-A177-3AD203B41FA5}">
                      <a16:colId xmlns:a16="http://schemas.microsoft.com/office/drawing/2014/main" val="20000"/>
                    </a:ext>
                  </a:extLst>
                </a:gridCol>
                <a:gridCol w="2308225">
                  <a:extLst>
                    <a:ext uri="{9D8B030D-6E8A-4147-A177-3AD203B41FA5}">
                      <a16:colId xmlns:a16="http://schemas.microsoft.com/office/drawing/2014/main" val="20001"/>
                    </a:ext>
                  </a:extLst>
                </a:gridCol>
                <a:gridCol w="1878013">
                  <a:extLst>
                    <a:ext uri="{9D8B030D-6E8A-4147-A177-3AD203B41FA5}">
                      <a16:colId xmlns:a16="http://schemas.microsoft.com/office/drawing/2014/main" val="20002"/>
                    </a:ext>
                  </a:extLst>
                </a:gridCol>
                <a:gridCol w="1185862">
                  <a:extLst>
                    <a:ext uri="{9D8B030D-6E8A-4147-A177-3AD203B41FA5}">
                      <a16:colId xmlns:a16="http://schemas.microsoft.com/office/drawing/2014/main" val="20003"/>
                    </a:ext>
                  </a:extLst>
                </a:gridCol>
              </a:tblGrid>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0" u="none" strike="noStrike" cap="none" normalizeH="0" baseline="0">
                          <a:ln>
                            <a:noFill/>
                          </a:ln>
                          <a:solidFill>
                            <a:srgbClr val="53575E"/>
                          </a:solidFill>
                          <a:effectLst/>
                          <a:latin typeface="Arial" charset="0"/>
                          <a:cs typeface="Arial" charset="0"/>
                        </a:rPr>
                        <a:t>Hazard ratio (95% CI)</a:t>
                      </a:r>
                    </a:p>
                  </a:txBody>
                  <a:tcPr marL="45720" marR="4572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1" u="none" strike="noStrike" cap="none" normalizeH="0" baseline="0">
                          <a:ln>
                            <a:noFill/>
                          </a:ln>
                          <a:solidFill>
                            <a:srgbClr val="53575E"/>
                          </a:solidFill>
                          <a:effectLst/>
                          <a:latin typeface="Arial" charset="0"/>
                          <a:cs typeface="Arial" charset="0"/>
                        </a:rPr>
                        <a:t>P</a:t>
                      </a:r>
                      <a:r>
                        <a:rPr kumimoji="0" lang="en-US" sz="1600" b="1" i="0" u="none" strike="noStrike" cap="none" normalizeH="0" baseline="0">
                          <a:ln>
                            <a:noFill/>
                          </a:ln>
                          <a:solidFill>
                            <a:srgbClr val="53575E"/>
                          </a:solidFill>
                          <a:effectLst/>
                          <a:latin typeface="Arial" charset="0"/>
                          <a:cs typeface="Arial" charset="0"/>
                        </a:rPr>
                        <a:t> value</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Primary composite endpoint*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0.8</a:t>
                      </a:r>
                      <a:r>
                        <a:rPr kumimoji="0" lang="en-US" sz="1600" b="0" i="0" u="none" strike="noStrike" cap="none" normalizeH="0" baseline="0">
                          <a:ln>
                            <a:noFill/>
                          </a:ln>
                          <a:solidFill>
                            <a:srgbClr val="53575E"/>
                          </a:solidFill>
                          <a:effectLst/>
                          <a:latin typeface="Arial" charset="0"/>
                          <a:cs typeface="Arial" charset="0"/>
                        </a:rPr>
                        <a:t>7</a:t>
                      </a:r>
                      <a:r>
                        <a:rPr kumimoji="0" lang="pl-PL" sz="1600" b="0" i="0" u="none" strike="noStrike" cap="none" normalizeH="0" baseline="0">
                          <a:ln>
                            <a:noFill/>
                          </a:ln>
                          <a:solidFill>
                            <a:srgbClr val="53575E"/>
                          </a:solidFill>
                          <a:effectLst/>
                          <a:latin typeface="Arial" charset="0"/>
                          <a:cs typeface="Arial" charset="0"/>
                        </a:rPr>
                        <a:t> (0.7</a:t>
                      </a:r>
                      <a:r>
                        <a:rPr kumimoji="0" lang="en-US" sz="1600" b="0" i="0" u="none" strike="noStrike" cap="none" normalizeH="0" baseline="0">
                          <a:ln>
                            <a:noFill/>
                          </a:ln>
                          <a:solidFill>
                            <a:srgbClr val="53575E"/>
                          </a:solidFill>
                          <a:effectLst/>
                          <a:latin typeface="Arial" charset="0"/>
                          <a:cs typeface="Arial" charset="0"/>
                        </a:rPr>
                        <a:t>8-</a:t>
                      </a:r>
                      <a:r>
                        <a:rPr kumimoji="0" lang="pl-PL" sz="1600" b="0" i="0" u="none" strike="noStrike" cap="none" normalizeH="0" baseline="0">
                          <a:ln>
                            <a:noFill/>
                          </a:ln>
                          <a:solidFill>
                            <a:srgbClr val="53575E"/>
                          </a:solidFill>
                          <a:effectLst/>
                          <a:latin typeface="Arial" charset="0"/>
                          <a:cs typeface="Arial" charset="0"/>
                        </a:rPr>
                        <a:t>0.9</a:t>
                      </a:r>
                      <a:r>
                        <a:rPr kumimoji="0" lang="en-US" sz="1600" b="0" i="0" u="none" strike="noStrike" cap="none" normalizeH="0" baseline="0">
                          <a:ln>
                            <a:noFill/>
                          </a:ln>
                          <a:solidFill>
                            <a:srgbClr val="53575E"/>
                          </a:solidFill>
                          <a:effectLst/>
                          <a:latin typeface="Arial" charset="0"/>
                          <a:cs typeface="Arial" charset="0"/>
                        </a:rPr>
                        <a:t>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0.01</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Expanded composite endpoint</a:t>
                      </a:r>
                      <a:r>
                        <a:rPr kumimoji="0" lang="en-US" sz="1600" b="0" i="0" u="none" strike="noStrike" cap="none" normalizeH="0" baseline="30000">
                          <a:ln>
                            <a:noFill/>
                          </a:ln>
                          <a:solidFill>
                            <a:srgbClr val="53575E"/>
                          </a:solidFill>
                          <a:effectLst/>
                          <a:latin typeface="Arial" charset="0"/>
                          <a:cs typeface="Arial" charset="0"/>
                        </a:rPr>
                        <a: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a:t>
                      </a:r>
                      <a:r>
                        <a:rPr kumimoji="0" lang="en-US" sz="1600" b="0" i="0" u="none" strike="noStrike" cap="none" normalizeH="0" baseline="0">
                          <a:ln>
                            <a:noFill/>
                          </a:ln>
                          <a:solidFill>
                            <a:srgbClr val="53575E"/>
                          </a:solidFill>
                          <a:effectLst/>
                          <a:latin typeface="Arial" charset="0"/>
                          <a:cs typeface="Arial" charset="0"/>
                        </a:rPr>
                        <a:t>88</a:t>
                      </a:r>
                      <a:r>
                        <a:rPr kumimoji="0" lang="pl-PL" sz="1600" b="0" i="0" u="none" strike="noStrike" cap="none" normalizeH="0" baseline="0">
                          <a:ln>
                            <a:noFill/>
                          </a:ln>
                          <a:solidFill>
                            <a:srgbClr val="53575E"/>
                          </a:solidFill>
                          <a:effectLst/>
                          <a:latin typeface="Arial" charset="0"/>
                          <a:cs typeface="Arial" charset="0"/>
                        </a:rPr>
                        <a:t> (0.</a:t>
                      </a:r>
                      <a:r>
                        <a:rPr kumimoji="0" lang="en-US" sz="1600" b="0" i="0" u="none" strike="noStrike" cap="none" normalizeH="0" baseline="0">
                          <a:ln>
                            <a:noFill/>
                          </a:ln>
                          <a:solidFill>
                            <a:srgbClr val="53575E"/>
                          </a:solidFill>
                          <a:effectLst/>
                          <a:latin typeface="Arial" charset="0"/>
                          <a:cs typeface="Arial" charset="0"/>
                        </a:rPr>
                        <a:t>81-0</a:t>
                      </a:r>
                      <a:r>
                        <a:rPr kumimoji="0" lang="pl-PL" sz="1600" b="0" i="0" u="none" strike="noStrike" cap="none" normalizeH="0" baseline="0">
                          <a:ln>
                            <a:noFill/>
                          </a:ln>
                          <a:solidFill>
                            <a:srgbClr val="53575E"/>
                          </a:solidFill>
                          <a:effectLst/>
                          <a:latin typeface="Arial" charset="0"/>
                          <a:cs typeface="Arial" charset="0"/>
                        </a:rPr>
                        <a:t>.</a:t>
                      </a:r>
                      <a:r>
                        <a:rPr kumimoji="0" lang="en-US" sz="1600" b="0" i="0" u="none" strike="noStrike" cap="none" normalizeH="0" baseline="0">
                          <a:ln>
                            <a:noFill/>
                          </a:ln>
                          <a:solidFill>
                            <a:srgbClr val="53575E"/>
                          </a:solidFill>
                          <a:effectLst/>
                          <a:latin typeface="Arial" charset="0"/>
                          <a:cs typeface="Arial" charset="0"/>
                        </a:rPr>
                        <a:t>96)</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0.005</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Death from any cause</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0.85 (0.74-0.97)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0.02</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CV death</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(0.66-0.93)</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0.007</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Fatal or nonfatal MI</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0.86 (0.73-1.00)</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0.046</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Nephropathy</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(0.67-0.92)</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0.003</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01153" name="Title 3"/>
          <p:cNvSpPr>
            <a:spLocks noGrp="1"/>
          </p:cNvSpPr>
          <p:nvPr>
            <p:ph type="title" idx="4294967295"/>
          </p:nvPr>
        </p:nvSpPr>
        <p:spPr>
          <a:xfrm>
            <a:off x="684213" y="333375"/>
            <a:ext cx="7772400" cy="1143000"/>
          </a:xfrm>
        </p:spPr>
        <p:txBody>
          <a:bodyPr/>
          <a:lstStyle/>
          <a:p>
            <a:r>
              <a:rPr lang="en-GB" sz="2400">
                <a:latin typeface="Arial" charset="0"/>
                <a:cs typeface="Arial" charset="0"/>
              </a:rPr>
              <a:t>Liraglutide and Cardiovascular Outcomes in Type 2 Diabetes</a:t>
            </a:r>
            <a:br>
              <a:rPr lang="en-GB" sz="2400" b="0">
                <a:latin typeface="Arial" charset="0"/>
                <a:cs typeface="Arial" charset="0"/>
              </a:rPr>
            </a:br>
            <a:r>
              <a:rPr lang="en-GB" sz="2400" b="0">
                <a:latin typeface="Arial" charset="0"/>
                <a:cs typeface="Arial" charset="0"/>
              </a:rPr>
              <a:t>LEADER Trial Investigators</a:t>
            </a:r>
            <a:br>
              <a:rPr lang="en-GB" sz="2400" b="0" i="1">
                <a:latin typeface="Arial" charset="0"/>
                <a:cs typeface="Arial" charset="0"/>
              </a:rPr>
            </a:br>
            <a:r>
              <a:rPr lang="en-GB" sz="2400" b="0" i="1">
                <a:latin typeface="Arial" charset="0"/>
                <a:cs typeface="Arial" charset="0"/>
              </a:rPr>
              <a:t>N Engl J Med,</a:t>
            </a:r>
            <a:r>
              <a:rPr lang="en-GB" sz="2400" b="0">
                <a:latin typeface="Arial" charset="0"/>
                <a:cs typeface="Arial" charset="0"/>
              </a:rPr>
              <a:t> </a:t>
            </a:r>
            <a:r>
              <a:rPr lang="en-GB" sz="2400" b="0" u="sng">
                <a:latin typeface="Arial" charset="0"/>
                <a:cs typeface="Arial" charset="0"/>
              </a:rPr>
              <a:t>2016</a:t>
            </a:r>
            <a:endParaRPr lang="en-US" sz="2400" b="0" u="sng">
              <a:latin typeface="Arial" charset="0"/>
              <a:cs typeface="Arial" charset="0"/>
            </a:endParaRPr>
          </a:p>
        </p:txBody>
      </p:sp>
      <p:sp>
        <p:nvSpPr>
          <p:cNvPr id="2" name="Slide Number Placeholder 1"/>
          <p:cNvSpPr txBox="1">
            <a:spLocks noGrp="1"/>
          </p:cNvSpPr>
          <p:nvPr/>
        </p:nvSpPr>
        <p:spPr>
          <a:xfrm>
            <a:off x="7137400" y="6313488"/>
            <a:ext cx="1905000" cy="457200"/>
          </a:xfrm>
          <a:prstGeom prst="rect">
            <a:avLst/>
          </a:prstGeom>
          <a:noFill/>
          <a:extLst/>
        </p:spPr>
        <p:txBody>
          <a:bodyPr anchor="b"/>
          <a:lstStyle/>
          <a:p>
            <a:pPr algn="r" defTabSz="457200" fontAlgn="auto">
              <a:spcBef>
                <a:spcPts val="0"/>
              </a:spcBef>
              <a:spcAft>
                <a:spcPts val="0"/>
              </a:spcAft>
              <a:defRPr/>
            </a:pPr>
            <a:fld id="{0D4074F9-2E42-4C90-A6E9-4481720FC4E7}" type="slidenum">
              <a:rPr lang="en-US" sz="1200">
                <a:solidFill>
                  <a:schemeClr val="tx1">
                    <a:lumMod val="50000"/>
                    <a:lumOff val="50000"/>
                  </a:schemeClr>
                </a:solidFill>
                <a:latin typeface="+mn-lt"/>
                <a:cs typeface="+mn-cs"/>
              </a:rPr>
              <a:pPr algn="r" defTabSz="457200" fontAlgn="auto">
                <a:spcBef>
                  <a:spcPts val="0"/>
                </a:spcBef>
                <a:spcAft>
                  <a:spcPts val="0"/>
                </a:spcAft>
                <a:defRPr/>
              </a:pPr>
              <a:t>30</a:t>
            </a:fld>
            <a:endParaRPr lang="en-US" sz="1200" dirty="0">
              <a:solidFill>
                <a:schemeClr val="tx1">
                  <a:lumMod val="50000"/>
                  <a:lumOff val="50000"/>
                </a:schemeClr>
              </a:solidFill>
              <a:latin typeface="+mn-lt"/>
              <a:cs typeface="+mn-cs"/>
            </a:endParaRPr>
          </a:p>
        </p:txBody>
      </p:sp>
      <p:sp>
        <p:nvSpPr>
          <p:cNvPr id="9" name="TextBox 8"/>
          <p:cNvSpPr txBox="1"/>
          <p:nvPr/>
        </p:nvSpPr>
        <p:spPr>
          <a:xfrm>
            <a:off x="1831975" y="1603375"/>
            <a:ext cx="5489575" cy="708025"/>
          </a:xfrm>
          <a:prstGeom prst="rect">
            <a:avLst/>
          </a:prstGeom>
          <a:noFill/>
        </p:spPr>
        <p:txBody>
          <a:bodyPr>
            <a:spAutoFit/>
          </a:bodyPr>
          <a:lstStyle/>
          <a:p>
            <a:pPr algn="ctr" defTabSz="457200" fontAlgn="auto">
              <a:spcBef>
                <a:spcPts val="0"/>
              </a:spcBef>
              <a:spcAft>
                <a:spcPts val="0"/>
              </a:spcAft>
              <a:defRPr/>
            </a:pPr>
            <a:r>
              <a:rPr lang="en-US" sz="2000" b="1" dirty="0">
                <a:solidFill>
                  <a:schemeClr val="accent3"/>
                </a:solidFill>
                <a:latin typeface="+mn-lt"/>
                <a:cs typeface="Arial"/>
              </a:rPr>
              <a:t>LEADER</a:t>
            </a:r>
          </a:p>
          <a:p>
            <a:pPr algn="ctr" defTabSz="457200" fontAlgn="auto">
              <a:spcBef>
                <a:spcPts val="0"/>
              </a:spcBef>
              <a:spcAft>
                <a:spcPts val="0"/>
              </a:spcAft>
              <a:defRPr/>
            </a:pPr>
            <a:r>
              <a:rPr lang="en-US" sz="2000" b="1" dirty="0">
                <a:solidFill>
                  <a:schemeClr val="accent3"/>
                </a:solidFill>
                <a:latin typeface="+mn-lt"/>
                <a:cs typeface="Arial"/>
              </a:rPr>
              <a:t>(N=9340)</a:t>
            </a:r>
          </a:p>
        </p:txBody>
      </p:sp>
      <p:sp>
        <p:nvSpPr>
          <p:cNvPr id="601156" name="Text Box 3"/>
          <p:cNvSpPr txBox="1">
            <a:spLocks noChangeArrowheads="1"/>
          </p:cNvSpPr>
          <p:nvPr/>
        </p:nvSpPr>
        <p:spPr bwMode="auto">
          <a:xfrm>
            <a:off x="36513" y="5969000"/>
            <a:ext cx="8121650" cy="854075"/>
          </a:xfrm>
          <a:prstGeom prst="rect">
            <a:avLst/>
          </a:prstGeom>
          <a:noFill/>
          <a:ln w="9525">
            <a:noFill/>
            <a:miter lim="800000"/>
            <a:headEnd/>
            <a:tailEnd/>
          </a:ln>
        </p:spPr>
        <p:txBody>
          <a:bodyPr anchor="b">
            <a:spAutoFit/>
          </a:bodyPr>
          <a:lstStyle/>
          <a:p>
            <a:pPr defTabSz="457200">
              <a:spcBef>
                <a:spcPts val="600"/>
              </a:spcBef>
            </a:pPr>
            <a:r>
              <a:rPr lang="en-US" sz="1000">
                <a:ea typeface="MS PGothic" pitchFamily="34" charset="-128"/>
              </a:rPr>
              <a:t>*CV death, nonfatal MI (including silent MI), or nonfatal stroke; </a:t>
            </a:r>
            <a:r>
              <a:rPr lang="en-US" sz="1000" baseline="30000">
                <a:ea typeface="MS PGothic" pitchFamily="34" charset="-128"/>
              </a:rPr>
              <a:t>†</a:t>
            </a:r>
            <a:r>
              <a:rPr lang="en-US" sz="1000">
                <a:ea typeface="MS PGothic" pitchFamily="34" charset="-128"/>
              </a:rPr>
              <a:t>CV death, nonfatal MI (including silent MI), nonfatal stroke, coronary revascularization, and hospitalization for unstable angina or HF.</a:t>
            </a:r>
          </a:p>
          <a:p>
            <a:pPr defTabSz="457200">
              <a:spcBef>
                <a:spcPts val="600"/>
              </a:spcBef>
            </a:pPr>
            <a:r>
              <a:rPr lang="en-US" sz="1000">
                <a:ea typeface="MS PGothic" pitchFamily="34" charset="-128"/>
              </a:rPr>
              <a:t>CI, confidence interval; CV, cardiovascular; </a:t>
            </a:r>
            <a:r>
              <a:rPr lang="en-US" sz="1000">
                <a:solidFill>
                  <a:srgbClr val="000000"/>
                </a:solidFill>
                <a:ea typeface="MS PGothic" pitchFamily="34" charset="-128"/>
              </a:rPr>
              <a:t>MI, myocardial infarction.</a:t>
            </a:r>
            <a:endParaRPr lang="en-US" sz="1000">
              <a:ea typeface="MS PGothic" pitchFamily="34" charset="-128"/>
            </a:endParaRPr>
          </a:p>
          <a:p>
            <a:pPr defTabSz="457200">
              <a:spcBef>
                <a:spcPts val="600"/>
              </a:spcBef>
            </a:pPr>
            <a:endParaRPr lang="da-DK" sz="1000">
              <a:ea typeface="MS PGothic" pitchFamily="34" charset="-128"/>
            </a:endParaRPr>
          </a:p>
        </p:txBody>
      </p:sp>
      <p:graphicFrame>
        <p:nvGraphicFramePr>
          <p:cNvPr id="601123" name="Chart 6"/>
          <p:cNvGraphicFramePr>
            <a:graphicFrameLocks/>
          </p:cNvGraphicFramePr>
          <p:nvPr/>
        </p:nvGraphicFramePr>
        <p:xfrm>
          <a:off x="2562225" y="2365375"/>
          <a:ext cx="3722688" cy="3171825"/>
        </p:xfrm>
        <a:graphic>
          <a:graphicData uri="http://schemas.openxmlformats.org/presentationml/2006/ole">
            <mc:AlternateContent xmlns:mc="http://schemas.openxmlformats.org/markup-compatibility/2006">
              <mc:Choice xmlns:v="urn:schemas-microsoft-com:vml" Requires="v">
                <p:oleObj spid="_x0000_s603140" r:id="rId3" imgW="3724979" imgH="3170195" progId="Excel.Chart.8">
                  <p:embed/>
                </p:oleObj>
              </mc:Choice>
              <mc:Fallback>
                <p:oleObj r:id="rId3" imgW="3724979" imgH="3170195" progId="Excel.Chart.8">
                  <p:embed/>
                  <p:pic>
                    <p:nvPicPr>
                      <p:cNvPr id="601123" name="Char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2365375"/>
                        <a:ext cx="3722688" cy="317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827338" y="5626100"/>
            <a:ext cx="2179637" cy="307975"/>
          </a:xfrm>
          <a:prstGeom prst="rect">
            <a:avLst/>
          </a:prstGeom>
          <a:noFill/>
        </p:spPr>
        <p:txBody>
          <a:bodyPr>
            <a:spAutoFit/>
          </a:bodyPr>
          <a:lstStyle/>
          <a:p>
            <a:pPr algn="r" fontAlgn="auto">
              <a:spcBef>
                <a:spcPts val="0"/>
              </a:spcBef>
              <a:spcAft>
                <a:spcPts val="0"/>
              </a:spcAft>
              <a:defRPr/>
            </a:pPr>
            <a:r>
              <a:rPr lang="en-US" sz="1400" b="1" dirty="0">
                <a:solidFill>
                  <a:schemeClr val="accent3"/>
                </a:solidFill>
                <a:latin typeface="+mn-lt"/>
                <a:cs typeface="+mn-cs"/>
              </a:rPr>
              <a:t>Favors liraglutide</a:t>
            </a:r>
          </a:p>
        </p:txBody>
      </p:sp>
      <p:cxnSp>
        <p:nvCxnSpPr>
          <p:cNvPr id="10" name="Straight Arrow Connector 9"/>
          <p:cNvCxnSpPr/>
          <p:nvPr/>
        </p:nvCxnSpPr>
        <p:spPr bwMode="auto">
          <a:xfrm flipH="1">
            <a:off x="2957513" y="5611813"/>
            <a:ext cx="1936750" cy="14287"/>
          </a:xfrm>
          <a:prstGeom prst="straightConnector1">
            <a:avLst/>
          </a:prstGeom>
          <a:solidFill>
            <a:schemeClr val="accent1"/>
          </a:solidFill>
          <a:ln w="38100" cap="flat" cmpd="sng" algn="ctr">
            <a:solidFill>
              <a:schemeClr val="accent3"/>
            </a:solidFill>
            <a:prstDash val="solid"/>
            <a:round/>
            <a:headEnd type="none" w="med" len="med"/>
            <a:tailEnd type="stealth" w="lg" len="lg"/>
          </a:ln>
          <a:effectLst/>
          <a:extLst/>
        </p:spPr>
      </p:cxnSp>
    </p:spTree>
    <p:extLst>
      <p:ext uri="{BB962C8B-B14F-4D97-AF65-F5344CB8AC3E}">
        <p14:creationId xmlns:p14="http://schemas.microsoft.com/office/powerpoint/2010/main" val="42454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Rectangle 2"/>
          <p:cNvSpPr>
            <a:spLocks noGrp="1"/>
          </p:cNvSpPr>
          <p:nvPr>
            <p:ph type="title" idx="4294967295"/>
          </p:nvPr>
        </p:nvSpPr>
        <p:spPr/>
        <p:txBody>
          <a:bodyPr lIns="0" anchor="t"/>
          <a:lstStyle/>
          <a:p>
            <a:r>
              <a:rPr lang="en-GB" sz="2400">
                <a:latin typeface="Arial" charset="0"/>
                <a:cs typeface="Arial" charset="0"/>
              </a:rPr>
              <a:t>Empagliflozin, Cardiovascular Outcomes, and Mortality in Type 2 Diabetes</a:t>
            </a:r>
            <a:br>
              <a:rPr lang="en-GB" sz="2400">
                <a:latin typeface="Arial" charset="0"/>
                <a:cs typeface="Arial" charset="0"/>
              </a:rPr>
            </a:br>
            <a:r>
              <a:rPr lang="en-GB" sz="2400" b="0">
                <a:latin typeface="Arial" charset="0"/>
                <a:cs typeface="Arial" charset="0"/>
              </a:rPr>
              <a:t>Bernard Zinman et al, NEJM, 2015</a:t>
            </a:r>
          </a:p>
        </p:txBody>
      </p:sp>
      <p:sp>
        <p:nvSpPr>
          <p:cNvPr id="602114" name="Rectangle 4"/>
          <p:cNvSpPr>
            <a:spLocks noGrp="1"/>
          </p:cNvSpPr>
          <p:nvPr>
            <p:ph type="body" idx="4294967295"/>
          </p:nvPr>
        </p:nvSpPr>
        <p:spPr/>
        <p:txBody>
          <a:bodyPr lIns="0"/>
          <a:lstStyle/>
          <a:p>
            <a:pPr>
              <a:buFont typeface="Arial" charset="0"/>
              <a:buNone/>
            </a:pPr>
            <a:endParaRPr lang="en-GB">
              <a:latin typeface="Arial" charset="0"/>
              <a:cs typeface="Arial" charset="0"/>
            </a:endParaRPr>
          </a:p>
          <a:p>
            <a:pPr>
              <a:buFont typeface="Arial" charset="0"/>
              <a:buNone/>
            </a:pPr>
            <a:endParaRPr lang="en-GB">
              <a:latin typeface="Arial" charset="0"/>
              <a:cs typeface="Arial" charset="0"/>
            </a:endParaRPr>
          </a:p>
        </p:txBody>
      </p:sp>
      <p:pic>
        <p:nvPicPr>
          <p:cNvPr id="602115" name="Picture 6" descr="IMG_4354[1]"/>
          <p:cNvPicPr>
            <a:picLocks noChangeAspect="1" noChangeArrowheads="1"/>
          </p:cNvPicPr>
          <p:nvPr/>
        </p:nvPicPr>
        <p:blipFill>
          <a:blip r:embed="rId2"/>
          <a:srcRect/>
          <a:stretch>
            <a:fillRect/>
          </a:stretch>
        </p:blipFill>
        <p:spPr bwMode="auto">
          <a:xfrm>
            <a:off x="390525" y="2238375"/>
            <a:ext cx="7858125" cy="2933700"/>
          </a:xfrm>
          <a:prstGeom prst="rect">
            <a:avLst/>
          </a:prstGeom>
          <a:noFill/>
          <a:ln w="9525">
            <a:noFill/>
            <a:miter lim="800000"/>
            <a:headEnd/>
            <a:tailEnd/>
          </a:ln>
        </p:spPr>
      </p:pic>
    </p:spTree>
    <p:extLst>
      <p:ext uri="{BB962C8B-B14F-4D97-AF65-F5344CB8AC3E}">
        <p14:creationId xmlns:p14="http://schemas.microsoft.com/office/powerpoint/2010/main" val="219985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Title 1"/>
          <p:cNvSpPr>
            <a:spLocks noGrp="1"/>
          </p:cNvSpPr>
          <p:nvPr>
            <p:ph type="title" idx="4294967295"/>
          </p:nvPr>
        </p:nvSpPr>
        <p:spPr/>
        <p:txBody>
          <a:bodyPr anchor="b"/>
          <a:lstStyle/>
          <a:p>
            <a:r>
              <a:rPr lang="en-US">
                <a:latin typeface="Arial" charset="0"/>
                <a:cs typeface="Arial" charset="0"/>
              </a:rPr>
              <a:t>3-point MACE</a:t>
            </a:r>
          </a:p>
        </p:txBody>
      </p:sp>
      <p:pic>
        <p:nvPicPr>
          <p:cNvPr id="603138" name="Picture 5"/>
          <p:cNvPicPr>
            <a:picLocks noChangeAspect="1"/>
          </p:cNvPicPr>
          <p:nvPr/>
        </p:nvPicPr>
        <p:blipFill>
          <a:blip r:embed="rId3"/>
          <a:srcRect t="18161" b="7004"/>
          <a:stretch>
            <a:fillRect/>
          </a:stretch>
        </p:blipFill>
        <p:spPr bwMode="auto">
          <a:xfrm>
            <a:off x="0" y="1376363"/>
            <a:ext cx="9144000" cy="4635500"/>
          </a:xfrm>
          <a:prstGeom prst="rect">
            <a:avLst/>
          </a:prstGeom>
          <a:noFill/>
          <a:ln w="9525">
            <a:noFill/>
            <a:miter lim="800000"/>
            <a:headEnd/>
            <a:tailEnd/>
          </a:ln>
        </p:spPr>
      </p:pic>
      <p:sp>
        <p:nvSpPr>
          <p:cNvPr id="9" name="Rectangle 8"/>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603140" name="TextBox 9"/>
          <p:cNvSpPr txBox="1">
            <a:spLocks noChangeArrowheads="1"/>
          </p:cNvSpPr>
          <p:nvPr/>
        </p:nvSpPr>
        <p:spPr bwMode="auto">
          <a:xfrm>
            <a:off x="1538288" y="1778000"/>
            <a:ext cx="2535237" cy="338138"/>
          </a:xfrm>
          <a:prstGeom prst="rect">
            <a:avLst/>
          </a:prstGeom>
          <a:solidFill>
            <a:schemeClr val="bg1"/>
          </a:solidFill>
          <a:ln w="9525">
            <a:noFill/>
            <a:miter lim="800000"/>
            <a:headEnd/>
            <a:tailEnd/>
          </a:ln>
        </p:spPr>
        <p:txBody>
          <a:bodyPr>
            <a:spAutoFit/>
          </a:bodyPr>
          <a:lstStyle/>
          <a:p>
            <a:pPr algn="ctr"/>
            <a:endParaRPr lang="en-GB" sz="1600">
              <a:latin typeface="Century Gothic" pitchFamily="34" charset="0"/>
            </a:endParaRPr>
          </a:p>
        </p:txBody>
      </p:sp>
      <p:sp>
        <p:nvSpPr>
          <p:cNvPr id="14" name="Rectangle 13"/>
          <p:cNvSpPr/>
          <p:nvPr/>
        </p:nvSpPr>
        <p:spPr>
          <a:xfrm>
            <a:off x="1625600" y="1585913"/>
            <a:ext cx="2073275" cy="1169987"/>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0.85</a:t>
            </a:r>
          </a:p>
          <a:p>
            <a:pPr algn="ctr" fontAlgn="auto">
              <a:spcBef>
                <a:spcPts val="0"/>
              </a:spcBef>
              <a:spcAft>
                <a:spcPts val="0"/>
              </a:spcAft>
              <a:defRPr/>
            </a:pPr>
            <a:r>
              <a:rPr lang="en-GB" sz="1400" dirty="0">
                <a:solidFill>
                  <a:schemeClr val="tx2"/>
                </a:solidFill>
                <a:latin typeface="+mn-lt"/>
                <a:cs typeface="+mn-cs"/>
              </a:rPr>
              <a:t>(95% CI 0.72, 1.01)</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=0.07</a:t>
            </a:r>
          </a:p>
          <a:p>
            <a:pPr algn="ctr" fontAlgn="auto">
              <a:spcBef>
                <a:spcPts val="0"/>
              </a:spcBef>
              <a:spcAft>
                <a:spcPts val="0"/>
              </a:spcAft>
              <a:defRPr/>
            </a:pPr>
            <a:endParaRPr lang="en-GB" sz="1400" dirty="0">
              <a:latin typeface="+mn-lt"/>
              <a:cs typeface="+mn-cs"/>
            </a:endParaRPr>
          </a:p>
        </p:txBody>
      </p:sp>
      <p:sp>
        <p:nvSpPr>
          <p:cNvPr id="603142" name="Rectangle 14"/>
          <p:cNvSpPr>
            <a:spLocks noChangeArrowheads="1"/>
          </p:cNvSpPr>
          <p:nvPr/>
        </p:nvSpPr>
        <p:spPr bwMode="auto">
          <a:xfrm>
            <a:off x="3698875" y="1587500"/>
            <a:ext cx="2074863" cy="11699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0.86</a:t>
            </a:r>
          </a:p>
          <a:p>
            <a:pPr algn="ctr"/>
            <a:r>
              <a:rPr lang="en-GB" sz="1400">
                <a:solidFill>
                  <a:schemeClr val="tx2"/>
                </a:solidFill>
                <a:latin typeface="Century Gothic" pitchFamily="34" charset="0"/>
              </a:rPr>
              <a:t>(95% CI 0.73, 1.02)</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=0.09</a:t>
            </a:r>
          </a:p>
          <a:p>
            <a:pPr algn="ctr"/>
            <a:endParaRPr lang="en-GB" sz="1400">
              <a:latin typeface="Century Gothic" pitchFamily="34" charset="0"/>
            </a:endParaRPr>
          </a:p>
        </p:txBody>
      </p:sp>
      <p:sp>
        <p:nvSpPr>
          <p:cNvPr id="603143" name="Footer Placeholder 7"/>
          <p:cNvSpPr txBox="1">
            <a:spLocks noGrp="1"/>
          </p:cNvSpPr>
          <p:nvPr/>
        </p:nvSpPr>
        <p:spPr bwMode="auto">
          <a:xfrm>
            <a:off x="277813" y="5984875"/>
            <a:ext cx="684371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MACE, Major Adverse Cardiovascular Event; HR, hazard ratio</a:t>
            </a:r>
          </a:p>
        </p:txBody>
      </p:sp>
      <p:sp>
        <p:nvSpPr>
          <p:cNvPr id="603144" name="TextBox 11"/>
          <p:cNvSpPr txBox="1">
            <a:spLocks noChangeArrowheads="1"/>
          </p:cNvSpPr>
          <p:nvPr/>
        </p:nvSpPr>
        <p:spPr bwMode="auto">
          <a:xfrm>
            <a:off x="323850" y="6243638"/>
            <a:ext cx="6408738" cy="246062"/>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42266627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Title 1"/>
          <p:cNvSpPr>
            <a:spLocks noGrp="1"/>
          </p:cNvSpPr>
          <p:nvPr>
            <p:ph type="title" idx="4294967295"/>
          </p:nvPr>
        </p:nvSpPr>
        <p:spPr/>
        <p:txBody>
          <a:bodyPr anchor="b"/>
          <a:lstStyle/>
          <a:p>
            <a:r>
              <a:rPr lang="en-US">
                <a:latin typeface="Arial" charset="0"/>
                <a:cs typeface="Arial" charset="0"/>
              </a:rPr>
              <a:t>CV death  </a:t>
            </a:r>
          </a:p>
        </p:txBody>
      </p:sp>
      <p:pic>
        <p:nvPicPr>
          <p:cNvPr id="605186" name="Picture 2"/>
          <p:cNvPicPr>
            <a:picLocks noChangeAspect="1"/>
          </p:cNvPicPr>
          <p:nvPr/>
        </p:nvPicPr>
        <p:blipFill>
          <a:blip r:embed="rId3"/>
          <a:srcRect t="18504" b="6831"/>
          <a:stretch>
            <a:fillRect/>
          </a:stretch>
        </p:blipFill>
        <p:spPr bwMode="auto">
          <a:xfrm>
            <a:off x="0" y="1477963"/>
            <a:ext cx="9144000" cy="4624387"/>
          </a:xfrm>
          <a:prstGeom prst="rect">
            <a:avLst/>
          </a:prstGeom>
          <a:noFill/>
          <a:ln w="9525">
            <a:noFill/>
            <a:miter lim="800000"/>
            <a:headEnd/>
            <a:tailEnd/>
          </a:ln>
        </p:spPr>
      </p:pic>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0.65</a:t>
            </a:r>
          </a:p>
          <a:p>
            <a:pPr algn="ctr" fontAlgn="auto">
              <a:spcBef>
                <a:spcPts val="0"/>
              </a:spcBef>
              <a:spcAft>
                <a:spcPts val="0"/>
              </a:spcAft>
              <a:defRPr/>
            </a:pPr>
            <a:r>
              <a:rPr lang="en-GB" sz="1400" dirty="0">
                <a:solidFill>
                  <a:schemeClr val="tx2"/>
                </a:solidFill>
                <a:latin typeface="+mn-lt"/>
                <a:cs typeface="+mn-cs"/>
              </a:rPr>
              <a:t>(95% CI 0.50, 0.85)</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=0.002</a:t>
            </a:r>
          </a:p>
          <a:p>
            <a:pPr algn="ctr" fontAlgn="auto">
              <a:spcBef>
                <a:spcPts val="0"/>
              </a:spcBef>
              <a:spcAft>
                <a:spcPts val="0"/>
              </a:spcAft>
              <a:defRPr/>
            </a:pPr>
            <a:r>
              <a:rPr lang="en-GB" sz="1400" dirty="0">
                <a:solidFill>
                  <a:schemeClr val="tx2"/>
                </a:solidFill>
                <a:latin typeface="+mn-lt"/>
                <a:cs typeface="+mn-cs"/>
              </a:rPr>
              <a:t>RRR: 35%</a:t>
            </a:r>
          </a:p>
          <a:p>
            <a:pPr algn="ctr" fontAlgn="auto">
              <a:spcBef>
                <a:spcPts val="0"/>
              </a:spcBef>
              <a:spcAft>
                <a:spcPts val="0"/>
              </a:spcAft>
              <a:defRPr/>
            </a:pPr>
            <a:r>
              <a:rPr lang="en-GB" sz="1400" dirty="0">
                <a:solidFill>
                  <a:schemeClr val="tx2"/>
                </a:solidFill>
                <a:latin typeface="+mn-lt"/>
                <a:cs typeface="+mn-cs"/>
              </a:rPr>
              <a:t>ARR: 2.1% </a:t>
            </a:r>
            <a:endParaRPr lang="en-GB" sz="800" dirty="0">
              <a:solidFill>
                <a:schemeClr val="tx2"/>
              </a:solidFill>
              <a:latin typeface="+mn-lt"/>
              <a:cs typeface="+mn-cs"/>
            </a:endParaRPr>
          </a:p>
        </p:txBody>
      </p:sp>
      <p:sp>
        <p:nvSpPr>
          <p:cNvPr id="605189" name="Rectangle 11"/>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0.59</a:t>
            </a:r>
          </a:p>
          <a:p>
            <a:pPr algn="ctr"/>
            <a:r>
              <a:rPr lang="en-GB" sz="1400">
                <a:solidFill>
                  <a:schemeClr val="tx2"/>
                </a:solidFill>
                <a:latin typeface="Century Gothic" pitchFamily="34" charset="0"/>
              </a:rPr>
              <a:t>(95% CI 0.45, 0.77)</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=&lt;0.001</a:t>
            </a:r>
          </a:p>
          <a:p>
            <a:pPr algn="ctr"/>
            <a:r>
              <a:rPr lang="en-GB" sz="1400">
                <a:solidFill>
                  <a:schemeClr val="tx2"/>
                </a:solidFill>
                <a:latin typeface="Century Gothic" pitchFamily="34" charset="0"/>
              </a:rPr>
              <a:t>RRR: 41%</a:t>
            </a:r>
          </a:p>
          <a:p>
            <a:pPr algn="ctr"/>
            <a:r>
              <a:rPr lang="en-GB" sz="1400">
                <a:solidFill>
                  <a:schemeClr val="tx2"/>
                </a:solidFill>
                <a:latin typeface="Century Gothic" pitchFamily="34" charset="0"/>
              </a:rPr>
              <a:t>ARR: 2.4%</a:t>
            </a:r>
          </a:p>
        </p:txBody>
      </p:sp>
      <p:sp>
        <p:nvSpPr>
          <p:cNvPr id="605190" name="Footer Placeholder 5"/>
          <p:cNvSpPr txBox="1">
            <a:spLocks noGrp="1"/>
          </p:cNvSpPr>
          <p:nvPr/>
        </p:nvSpPr>
        <p:spPr bwMode="auto">
          <a:xfrm>
            <a:off x="34925" y="6424613"/>
            <a:ext cx="8580438"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 </a:t>
            </a:r>
            <a:r>
              <a:rPr lang="en-GB" sz="1000">
                <a:solidFill>
                  <a:srgbClr val="5A5A5A"/>
                </a:solidFill>
                <a:latin typeface="Century Gothic" pitchFamily="34" charset="0"/>
              </a:rPr>
              <a:t>Zinman B et al. N Engl J Med 2015 DOI: 10.1056/NEJMoa1504720 Supplementary Appendix</a:t>
            </a: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Tree>
    <p:extLst>
      <p:ext uri="{BB962C8B-B14F-4D97-AF65-F5344CB8AC3E}">
        <p14:creationId xmlns:p14="http://schemas.microsoft.com/office/powerpoint/2010/main" val="279521751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Title 1"/>
          <p:cNvSpPr>
            <a:spLocks noGrp="1"/>
          </p:cNvSpPr>
          <p:nvPr>
            <p:ph type="title" idx="4294967295"/>
          </p:nvPr>
        </p:nvSpPr>
        <p:spPr/>
        <p:txBody>
          <a:bodyPr anchor="b"/>
          <a:lstStyle/>
          <a:p>
            <a:r>
              <a:rPr lang="en-US">
                <a:latin typeface="Arial" charset="0"/>
                <a:cs typeface="Arial" charset="0"/>
              </a:rPr>
              <a:t>All-cause mortality</a:t>
            </a:r>
          </a:p>
        </p:txBody>
      </p:sp>
      <p:grpSp>
        <p:nvGrpSpPr>
          <p:cNvPr id="607234" name="Group 6"/>
          <p:cNvGrpSpPr>
            <a:grpSpLocks/>
          </p:cNvGrpSpPr>
          <p:nvPr/>
        </p:nvGrpSpPr>
        <p:grpSpPr bwMode="auto">
          <a:xfrm>
            <a:off x="0" y="1509713"/>
            <a:ext cx="9144000" cy="4646612"/>
            <a:chOff x="0" y="1509822"/>
            <a:chExt cx="9144000" cy="4646429"/>
          </a:xfrm>
        </p:grpSpPr>
        <p:pic>
          <p:nvPicPr>
            <p:cNvPr id="607240" name="Picture 2"/>
            <p:cNvPicPr>
              <a:picLocks noChangeAspect="1"/>
            </p:cNvPicPr>
            <p:nvPr/>
          </p:nvPicPr>
          <p:blipFill>
            <a:blip r:embed="rId3"/>
            <a:srcRect t="19019" b="5974"/>
            <a:stretch>
              <a:fillRect/>
            </a:stretch>
          </p:blipFill>
          <p:spPr bwMode="auto">
            <a:xfrm>
              <a:off x="0" y="1509822"/>
              <a:ext cx="9144000" cy="4646429"/>
            </a:xfrm>
            <a:prstGeom prst="rect">
              <a:avLst/>
            </a:prstGeom>
            <a:noFill/>
            <a:ln w="9525">
              <a:noFill/>
              <a:miter lim="800000"/>
              <a:headEnd/>
              <a:tailEnd/>
            </a:ln>
          </p:spPr>
        </p:pic>
        <p:sp>
          <p:nvSpPr>
            <p:cNvPr id="607241" name="TextBox 5"/>
            <p:cNvSpPr txBox="1">
              <a:spLocks noChangeArrowheads="1"/>
            </p:cNvSpPr>
            <p:nvPr/>
          </p:nvSpPr>
          <p:spPr bwMode="auto">
            <a:xfrm>
              <a:off x="3573470" y="2238445"/>
              <a:ext cx="2304300" cy="646331"/>
            </a:xfrm>
            <a:prstGeom prst="rect">
              <a:avLst/>
            </a:prstGeom>
            <a:solidFill>
              <a:schemeClr val="bg1"/>
            </a:solidFill>
            <a:ln w="9525">
              <a:noFill/>
              <a:miter lim="800000"/>
              <a:headEnd/>
              <a:tailEnd/>
            </a:ln>
          </p:spPr>
          <p:txBody>
            <a:bodyPr>
              <a:spAutoFit/>
            </a:bodyPr>
            <a:lstStyle/>
            <a:p>
              <a:pPr algn="ctr"/>
              <a:r>
                <a:rPr lang="en-GB" sz="1200">
                  <a:latin typeface="Century Gothic" pitchFamily="34" charset="0"/>
                </a:rPr>
                <a:t>HR 0.68</a:t>
              </a:r>
            </a:p>
            <a:p>
              <a:pPr algn="ctr"/>
              <a:r>
                <a:rPr lang="en-GB" sz="1200">
                  <a:latin typeface="Century Gothic" pitchFamily="34" charset="0"/>
                </a:rPr>
                <a:t>(95% CI 0.57, 0.82)</a:t>
              </a:r>
            </a:p>
            <a:p>
              <a:pPr algn="ctr"/>
              <a:r>
                <a:rPr lang="en-GB" sz="1200">
                  <a:latin typeface="Century Gothic" pitchFamily="34" charset="0"/>
                </a:rPr>
                <a:t>p&lt;0.0001</a:t>
              </a:r>
            </a:p>
          </p:txBody>
        </p:sp>
      </p:grpSp>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0.70</a:t>
            </a:r>
          </a:p>
          <a:p>
            <a:pPr algn="ctr" fontAlgn="auto">
              <a:spcBef>
                <a:spcPts val="0"/>
              </a:spcBef>
              <a:spcAft>
                <a:spcPts val="0"/>
              </a:spcAft>
              <a:defRPr/>
            </a:pPr>
            <a:r>
              <a:rPr lang="en-GB" sz="1400" dirty="0">
                <a:solidFill>
                  <a:srgbClr val="5A5A5A"/>
                </a:solidFill>
                <a:latin typeface="+mn-lt"/>
                <a:cs typeface="+mn-cs"/>
              </a:rPr>
              <a:t>(95% CI 0.56, 0.87)</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=0.001</a:t>
            </a:r>
          </a:p>
          <a:p>
            <a:pPr algn="ctr" fontAlgn="auto">
              <a:spcBef>
                <a:spcPts val="0"/>
              </a:spcBef>
              <a:spcAft>
                <a:spcPts val="0"/>
              </a:spcAft>
              <a:defRPr/>
            </a:pPr>
            <a:r>
              <a:rPr lang="en-GB" sz="1400" dirty="0">
                <a:solidFill>
                  <a:schemeClr val="tx2"/>
                </a:solidFill>
                <a:latin typeface="+mn-lt"/>
                <a:cs typeface="+mn-cs"/>
              </a:rPr>
              <a:t>RRR: 30%</a:t>
            </a:r>
          </a:p>
          <a:p>
            <a:pPr algn="ctr" fontAlgn="auto">
              <a:spcBef>
                <a:spcPts val="0"/>
              </a:spcBef>
              <a:spcAft>
                <a:spcPts val="0"/>
              </a:spcAft>
              <a:defRPr/>
            </a:pPr>
            <a:r>
              <a:rPr lang="en-GB" sz="1400" dirty="0">
                <a:solidFill>
                  <a:schemeClr val="tx2"/>
                </a:solidFill>
                <a:latin typeface="+mn-lt"/>
                <a:cs typeface="+mn-cs"/>
              </a:rPr>
              <a:t>ARR: 2.5%</a:t>
            </a:r>
          </a:p>
        </p:txBody>
      </p:sp>
      <p:sp>
        <p:nvSpPr>
          <p:cNvPr id="607237" name="Rectangle 11"/>
          <p:cNvSpPr>
            <a:spLocks noChangeArrowheads="1"/>
          </p:cNvSpPr>
          <p:nvPr/>
        </p:nvSpPr>
        <p:spPr bwMode="auto">
          <a:xfrm>
            <a:off x="3698875" y="1587500"/>
            <a:ext cx="2074863" cy="16017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0.67</a:t>
            </a:r>
          </a:p>
          <a:p>
            <a:pPr algn="ctr"/>
            <a:r>
              <a:rPr lang="en-GB" sz="1400">
                <a:solidFill>
                  <a:srgbClr val="5A5A5A"/>
                </a:solidFill>
                <a:latin typeface="Century Gothic" pitchFamily="34" charset="0"/>
              </a:rPr>
              <a:t>(95% CI 0.54, 0.83)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=&lt;0.001</a:t>
            </a:r>
          </a:p>
          <a:p>
            <a:pPr algn="ctr"/>
            <a:r>
              <a:rPr lang="en-GB" sz="1400">
                <a:solidFill>
                  <a:srgbClr val="5A5A5A"/>
                </a:solidFill>
                <a:latin typeface="Century Gothic" pitchFamily="34" charset="0"/>
              </a:rPr>
              <a:t>RRR: 33%</a:t>
            </a:r>
          </a:p>
          <a:p>
            <a:pPr algn="ctr"/>
            <a:r>
              <a:rPr lang="en-GB" sz="1400">
                <a:solidFill>
                  <a:srgbClr val="5A5A5A"/>
                </a:solidFill>
                <a:latin typeface="Century Gothic" pitchFamily="34" charset="0"/>
              </a:rPr>
              <a:t>ARR: 2.7%</a:t>
            </a:r>
          </a:p>
          <a:p>
            <a:pPr algn="ctr"/>
            <a:endParaRPr lang="en-GB" sz="1400">
              <a:latin typeface="Century Gothic" pitchFamily="34" charset="0"/>
            </a:endParaRPr>
          </a:p>
        </p:txBody>
      </p:sp>
      <p:sp>
        <p:nvSpPr>
          <p:cNvPr id="607238" name="Footer Placeholder 5"/>
          <p:cNvSpPr txBox="1">
            <a:spLocks noGrp="1"/>
          </p:cNvSpPr>
          <p:nvPr/>
        </p:nvSpPr>
        <p:spPr bwMode="auto">
          <a:xfrm>
            <a:off x="277813" y="6461125"/>
            <a:ext cx="861536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Kaplan-Meier estimate.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a:t>
            </a:r>
          </a:p>
          <a:p>
            <a:r>
              <a:rPr lang="de-DE" sz="1000">
                <a:solidFill>
                  <a:srgbClr val="5A5A5A"/>
                </a:solidFill>
                <a:latin typeface="Century Gothic" pitchFamily="34" charset="0"/>
              </a:rPr>
              <a:t>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7239" name="TextBox 13"/>
          <p:cNvSpPr txBox="1">
            <a:spLocks noChangeArrowheads="1"/>
          </p:cNvSpPr>
          <p:nvPr/>
        </p:nvSpPr>
        <p:spPr bwMode="auto">
          <a:xfrm>
            <a:off x="287338" y="6602413"/>
            <a:ext cx="6408737" cy="247650"/>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4706122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Title 1"/>
          <p:cNvSpPr>
            <a:spLocks noGrp="1"/>
          </p:cNvSpPr>
          <p:nvPr>
            <p:ph type="title" idx="4294967295"/>
          </p:nvPr>
        </p:nvSpPr>
        <p:spPr/>
        <p:txBody>
          <a:bodyPr anchor="b"/>
          <a:lstStyle/>
          <a:p>
            <a:r>
              <a:rPr lang="en-US">
                <a:latin typeface="Arial" charset="0"/>
                <a:cs typeface="Arial" charset="0"/>
              </a:rPr>
              <a:t>Hospitalisation for heart failure</a:t>
            </a:r>
          </a:p>
        </p:txBody>
      </p:sp>
      <p:pic>
        <p:nvPicPr>
          <p:cNvPr id="609282" name="Picture 2"/>
          <p:cNvPicPr>
            <a:picLocks noChangeAspect="1"/>
          </p:cNvPicPr>
          <p:nvPr/>
        </p:nvPicPr>
        <p:blipFill>
          <a:blip r:embed="rId3"/>
          <a:srcRect t="19362" b="7004"/>
          <a:stretch>
            <a:fillRect/>
          </a:stretch>
        </p:blipFill>
        <p:spPr bwMode="auto">
          <a:xfrm>
            <a:off x="0" y="1530350"/>
            <a:ext cx="9144000" cy="4562475"/>
          </a:xfrm>
          <a:prstGeom prst="rect">
            <a:avLst/>
          </a:prstGeom>
          <a:noFill/>
          <a:ln w="9525">
            <a:noFill/>
            <a:miter lim="800000"/>
            <a:headEnd/>
            <a:tailEnd/>
          </a:ln>
        </p:spPr>
      </p:pic>
      <p:sp>
        <p:nvSpPr>
          <p:cNvPr id="8" name="Rectangle 7"/>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0" name="Rectangle 9"/>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0.62</a:t>
            </a:r>
          </a:p>
          <a:p>
            <a:pPr algn="ctr" fontAlgn="auto">
              <a:spcBef>
                <a:spcPts val="0"/>
              </a:spcBef>
              <a:spcAft>
                <a:spcPts val="0"/>
              </a:spcAft>
              <a:defRPr/>
            </a:pPr>
            <a:r>
              <a:rPr lang="en-GB" sz="1400" dirty="0">
                <a:solidFill>
                  <a:srgbClr val="5A5A5A"/>
                </a:solidFill>
                <a:latin typeface="+mn-lt"/>
                <a:cs typeface="+mn-cs"/>
              </a:rPr>
              <a:t>(95% CI 0.45, 0.86)</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=0.004</a:t>
            </a:r>
          </a:p>
          <a:p>
            <a:pPr algn="ctr" fontAlgn="auto">
              <a:spcBef>
                <a:spcPts val="0"/>
              </a:spcBef>
              <a:spcAft>
                <a:spcPts val="0"/>
              </a:spcAft>
              <a:defRPr/>
            </a:pPr>
            <a:r>
              <a:rPr lang="en-GB" sz="1400" dirty="0">
                <a:solidFill>
                  <a:schemeClr val="tx2"/>
                </a:solidFill>
                <a:latin typeface="+mn-lt"/>
                <a:cs typeface="+mn-cs"/>
              </a:rPr>
              <a:t>RRR: 38%</a:t>
            </a:r>
          </a:p>
          <a:p>
            <a:pPr algn="ctr" fontAlgn="auto">
              <a:spcBef>
                <a:spcPts val="0"/>
              </a:spcBef>
              <a:spcAft>
                <a:spcPts val="0"/>
              </a:spcAft>
              <a:defRPr/>
            </a:pPr>
            <a:r>
              <a:rPr lang="en-GB" sz="1400" dirty="0">
                <a:solidFill>
                  <a:schemeClr val="tx2"/>
                </a:solidFill>
                <a:latin typeface="+mn-lt"/>
                <a:cs typeface="+mn-cs"/>
              </a:rPr>
              <a:t>ARR: 1.5%</a:t>
            </a:r>
          </a:p>
        </p:txBody>
      </p:sp>
      <p:sp>
        <p:nvSpPr>
          <p:cNvPr id="609285" name="Rectangle 10"/>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0.68</a:t>
            </a:r>
          </a:p>
          <a:p>
            <a:pPr algn="ctr"/>
            <a:r>
              <a:rPr lang="en-GB" sz="1400">
                <a:solidFill>
                  <a:srgbClr val="5A5A5A"/>
                </a:solidFill>
                <a:latin typeface="Century Gothic" pitchFamily="34" charset="0"/>
              </a:rPr>
              <a:t>(95% CI 0.50, 0.93)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=0.02</a:t>
            </a:r>
          </a:p>
          <a:p>
            <a:pPr algn="ctr"/>
            <a:r>
              <a:rPr lang="en-GB" sz="1400">
                <a:solidFill>
                  <a:srgbClr val="5A5A5A"/>
                </a:solidFill>
                <a:latin typeface="Century Gothic" pitchFamily="34" charset="0"/>
              </a:rPr>
              <a:t>RRR: 32%</a:t>
            </a:r>
          </a:p>
          <a:p>
            <a:pPr algn="ctr"/>
            <a:r>
              <a:rPr lang="en-GB" sz="1400">
                <a:solidFill>
                  <a:srgbClr val="5A5A5A"/>
                </a:solidFill>
                <a:latin typeface="Century Gothic" pitchFamily="34" charset="0"/>
              </a:rPr>
              <a:t>ARR: 1.3%</a:t>
            </a:r>
          </a:p>
        </p:txBody>
      </p:sp>
      <p:sp>
        <p:nvSpPr>
          <p:cNvPr id="609286" name="Footer Placeholder 5"/>
          <p:cNvSpPr txBox="1">
            <a:spLocks noGrp="1"/>
          </p:cNvSpPr>
          <p:nvPr/>
        </p:nvSpPr>
        <p:spPr bwMode="auto">
          <a:xfrm>
            <a:off x="277813" y="6245225"/>
            <a:ext cx="8686800"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9287" name="TextBox 11"/>
          <p:cNvSpPr txBox="1">
            <a:spLocks noChangeArrowheads="1"/>
          </p:cNvSpPr>
          <p:nvPr/>
        </p:nvSpPr>
        <p:spPr bwMode="auto">
          <a:xfrm>
            <a:off x="250825" y="6610350"/>
            <a:ext cx="6408738" cy="244475"/>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345290899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25" name="Picture 4" descr="nnt"/>
          <p:cNvPicPr>
            <a:picLocks noChangeAspect="1" noChangeArrowheads="1"/>
          </p:cNvPicPr>
          <p:nvPr/>
        </p:nvPicPr>
        <p:blipFill>
          <a:blip r:embed="rId2"/>
          <a:srcRect/>
          <a:stretch>
            <a:fillRect/>
          </a:stretch>
        </p:blipFill>
        <p:spPr bwMode="auto">
          <a:xfrm>
            <a:off x="495300" y="1528763"/>
            <a:ext cx="8374063" cy="4643437"/>
          </a:xfrm>
          <a:prstGeom prst="rect">
            <a:avLst/>
          </a:prstGeom>
          <a:noFill/>
          <a:ln w="9525">
            <a:noFill/>
            <a:miter lim="800000"/>
            <a:headEnd/>
            <a:tailEnd/>
          </a:ln>
        </p:spPr>
      </p:pic>
      <p:sp>
        <p:nvSpPr>
          <p:cNvPr id="615426" name="Rectangle 5"/>
          <p:cNvSpPr>
            <a:spLocks noGrp="1"/>
          </p:cNvSpPr>
          <p:nvPr>
            <p:ph type="title" idx="4294967295"/>
          </p:nvPr>
        </p:nvSpPr>
        <p:spPr/>
        <p:txBody>
          <a:bodyPr lIns="0" anchor="t"/>
          <a:lstStyle/>
          <a:p>
            <a:r>
              <a:rPr lang="en-GB" sz="4400">
                <a:latin typeface="Arial" charset="0"/>
                <a:cs typeface="Arial" charset="0"/>
              </a:rPr>
              <a:t>Numbers needed to treat comparison</a:t>
            </a:r>
          </a:p>
        </p:txBody>
      </p:sp>
    </p:spTree>
    <p:extLst>
      <p:ext uri="{BB962C8B-B14F-4D97-AF65-F5344CB8AC3E}">
        <p14:creationId xmlns:p14="http://schemas.microsoft.com/office/powerpoint/2010/main" val="2681290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268760"/>
            <a:ext cx="8229600" cy="4791347"/>
          </a:xfrm>
        </p:spPr>
        <p:txBody>
          <a:bodyPr lIns="0"/>
          <a:lstStyle/>
          <a:p>
            <a:pPr>
              <a:lnSpc>
                <a:spcPct val="90000"/>
              </a:lnSpc>
            </a:pPr>
            <a:r>
              <a:rPr lang="en-GB" sz="2400" dirty="0">
                <a:latin typeface="Arial" charset="0"/>
                <a:cs typeface="Arial" charset="0"/>
              </a:rPr>
              <a:t>optimum drug sequence (in high CV risk) may be:</a:t>
            </a:r>
          </a:p>
          <a:p>
            <a:pPr>
              <a:lnSpc>
                <a:spcPct val="90000"/>
              </a:lnSpc>
            </a:pPr>
            <a:endParaRPr lang="en-GB" sz="2400" dirty="0">
              <a:latin typeface="Arial" charset="0"/>
              <a:cs typeface="Arial" charset="0"/>
            </a:endParaRPr>
          </a:p>
          <a:p>
            <a:pPr marL="0" indent="0">
              <a:lnSpc>
                <a:spcPct val="90000"/>
              </a:lnSpc>
              <a:buNone/>
            </a:pPr>
            <a:r>
              <a:rPr lang="en-GB" sz="2400" dirty="0">
                <a:latin typeface="Arial" charset="0"/>
                <a:cs typeface="Arial" charset="0"/>
              </a:rPr>
              <a:t>	metformin -&gt; empagliflozin -&gt; liraglutide</a:t>
            </a:r>
          </a:p>
          <a:p>
            <a:pPr marL="0" indent="0">
              <a:lnSpc>
                <a:spcPct val="90000"/>
              </a:lnSpc>
              <a:buNone/>
            </a:pPr>
            <a:endParaRPr lang="en-GB" sz="2400" dirty="0">
              <a:latin typeface="Arial" charset="0"/>
              <a:cs typeface="Arial" charset="0"/>
            </a:endParaRPr>
          </a:p>
          <a:p>
            <a:pPr>
              <a:lnSpc>
                <a:spcPct val="90000"/>
              </a:lnSpc>
            </a:pPr>
            <a:r>
              <a:rPr lang="en-GB" sz="2400" dirty="0">
                <a:latin typeface="Arial" charset="0"/>
                <a:cs typeface="Arial" charset="0"/>
              </a:rPr>
              <a:t>new evidence coming this year for other SGLT2s ? extending benefit into non-high CV risk patients</a:t>
            </a:r>
          </a:p>
        </p:txBody>
      </p:sp>
      <p:sp>
        <p:nvSpPr>
          <p:cNvPr id="2" name="Rectangle 1"/>
          <p:cNvSpPr/>
          <p:nvPr/>
        </p:nvSpPr>
        <p:spPr>
          <a:xfrm>
            <a:off x="466464" y="332656"/>
            <a:ext cx="2956835"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2 diabetes</a:t>
            </a:r>
            <a:endParaRPr lang="en-GB" sz="2200" b="1" dirty="0">
              <a:solidFill>
                <a:srgbClr val="545A5F"/>
              </a:solidFill>
            </a:endParaRP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188255356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268760"/>
            <a:ext cx="8229600" cy="4791347"/>
          </a:xfrm>
        </p:spPr>
        <p:txBody>
          <a:bodyPr lIns="0"/>
          <a:lstStyle/>
          <a:p>
            <a:pPr>
              <a:lnSpc>
                <a:spcPct val="90000"/>
              </a:lnSpc>
            </a:pPr>
            <a:r>
              <a:rPr lang="en-GB" sz="2400" dirty="0">
                <a:latin typeface="Arial" charset="0"/>
                <a:cs typeface="Arial" charset="0"/>
              </a:rPr>
              <a:t>T1DM – advances are likely to come from technology / bioengineering and data science.</a:t>
            </a: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T2DM – advances likely to come from optimum drug combinations based on large number of ongoing outcome trials.</a:t>
            </a:r>
          </a:p>
        </p:txBody>
      </p:sp>
      <p:sp>
        <p:nvSpPr>
          <p:cNvPr id="2" name="Rectangle 1"/>
          <p:cNvSpPr/>
          <p:nvPr/>
        </p:nvSpPr>
        <p:spPr>
          <a:xfrm>
            <a:off x="466464" y="332656"/>
            <a:ext cx="1821332"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Summary</a:t>
            </a:r>
            <a:endParaRPr lang="en-GB" sz="2200" b="1" dirty="0">
              <a:solidFill>
                <a:srgbClr val="545A5F"/>
              </a:solidFill>
            </a:endParaRP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160521747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4497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124744"/>
            <a:ext cx="8229600" cy="4791347"/>
          </a:xfrm>
        </p:spPr>
        <p:txBody>
          <a:bodyPr lIns="0"/>
          <a:lstStyle/>
          <a:p>
            <a:pPr>
              <a:lnSpc>
                <a:spcPct val="90000"/>
              </a:lnSpc>
            </a:pPr>
            <a:r>
              <a:rPr lang="en-GB" sz="2200" dirty="0">
                <a:latin typeface="Arial" charset="0"/>
                <a:cs typeface="Arial" charset="0"/>
              </a:rPr>
              <a:t>median glucose (HbA1c associated with complications) – has traditionally driven management decisions</a:t>
            </a:r>
          </a:p>
          <a:p>
            <a:pPr>
              <a:lnSpc>
                <a:spcPct val="90000"/>
              </a:lnSpc>
            </a:pPr>
            <a:endParaRPr lang="en-GB" sz="2200" dirty="0">
              <a:latin typeface="Arial" charset="0"/>
              <a:cs typeface="Arial" charset="0"/>
            </a:endParaRPr>
          </a:p>
          <a:p>
            <a:pPr>
              <a:lnSpc>
                <a:spcPct val="90000"/>
              </a:lnSpc>
            </a:pPr>
            <a:r>
              <a:rPr lang="en-GB" sz="2200" dirty="0">
                <a:latin typeface="Arial" charset="0"/>
                <a:cs typeface="Arial" charset="0"/>
              </a:rPr>
              <a:t>multiscale glucose variability associates with short and long term outcomes (hypoglycaemia / mortality)</a:t>
            </a:r>
          </a:p>
        </p:txBody>
      </p:sp>
      <p:sp>
        <p:nvSpPr>
          <p:cNvPr id="2" name="Rectangle 1"/>
          <p:cNvSpPr/>
          <p:nvPr/>
        </p:nvSpPr>
        <p:spPr>
          <a:xfrm>
            <a:off x="466464" y="332656"/>
            <a:ext cx="5828455"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Glucose Variability</a:t>
            </a:r>
          </a:p>
        </p:txBody>
      </p:sp>
      <p:pic>
        <p:nvPicPr>
          <p:cNvPr id="4" name="Picture 3"/>
          <p:cNvPicPr>
            <a:picLocks noChangeAspect="1"/>
          </p:cNvPicPr>
          <p:nvPr/>
        </p:nvPicPr>
        <p:blipFill>
          <a:blip r:embed="rId3"/>
          <a:stretch>
            <a:fillRect/>
          </a:stretch>
        </p:blipFill>
        <p:spPr>
          <a:xfrm>
            <a:off x="4499993" y="3623715"/>
            <a:ext cx="4697703" cy="2508482"/>
          </a:xfrm>
          <a:prstGeom prst="rect">
            <a:avLst/>
          </a:prstGeom>
        </p:spPr>
      </p:pic>
      <p:sp>
        <p:nvSpPr>
          <p:cNvPr id="5" name="Rectangle 4"/>
          <p:cNvSpPr/>
          <p:nvPr/>
        </p:nvSpPr>
        <p:spPr>
          <a:xfrm>
            <a:off x="466465" y="6193567"/>
            <a:ext cx="4033528" cy="307777"/>
          </a:xfrm>
          <a:prstGeom prst="rect">
            <a:avLst/>
          </a:prstGeom>
        </p:spPr>
        <p:txBody>
          <a:bodyPr wrap="square">
            <a:spAutoFit/>
          </a:bodyPr>
          <a:lstStyle/>
          <a:p>
            <a:r>
              <a:rPr lang="en-GB" sz="1400" dirty="0"/>
              <a:t>CBG variability vs inpatient hypoglycaemia rate</a:t>
            </a:r>
          </a:p>
        </p:txBody>
      </p:sp>
      <p:sp>
        <p:nvSpPr>
          <p:cNvPr id="7" name="Rectangle 6"/>
          <p:cNvSpPr/>
          <p:nvPr/>
        </p:nvSpPr>
        <p:spPr>
          <a:xfrm>
            <a:off x="4839895" y="6193567"/>
            <a:ext cx="3389069" cy="338554"/>
          </a:xfrm>
          <a:prstGeom prst="rect">
            <a:avLst/>
          </a:prstGeom>
        </p:spPr>
        <p:txBody>
          <a:bodyPr wrap="none">
            <a:spAutoFit/>
          </a:bodyPr>
          <a:lstStyle/>
          <a:p>
            <a:r>
              <a:rPr lang="en-GB" sz="1600" dirty="0"/>
              <a:t>HbA1c variability vs 5y mortality (1)</a:t>
            </a:r>
          </a:p>
        </p:txBody>
      </p:sp>
      <p:sp>
        <p:nvSpPr>
          <p:cNvPr id="8" name="Rectangle 7"/>
          <p:cNvSpPr/>
          <p:nvPr/>
        </p:nvSpPr>
        <p:spPr>
          <a:xfrm>
            <a:off x="5514480" y="6593491"/>
            <a:ext cx="3629520" cy="276999"/>
          </a:xfrm>
          <a:prstGeom prst="rect">
            <a:avLst/>
          </a:prstGeom>
        </p:spPr>
        <p:txBody>
          <a:bodyPr wrap="none">
            <a:spAutoFit/>
          </a:bodyPr>
          <a:lstStyle/>
          <a:p>
            <a:pPr algn="r"/>
            <a:r>
              <a:rPr lang="en-GB" sz="1200" dirty="0"/>
              <a:t>1 Sainsbury et al, in press, Diabetic Medicine 2017</a:t>
            </a:r>
          </a:p>
        </p:txBody>
      </p:sp>
      <p:pic>
        <p:nvPicPr>
          <p:cNvPr id="6" name="Picture 5"/>
          <p:cNvPicPr>
            <a:picLocks noChangeAspect="1"/>
          </p:cNvPicPr>
          <p:nvPr/>
        </p:nvPicPr>
        <p:blipFill>
          <a:blip r:embed="rId4"/>
          <a:stretch>
            <a:fillRect/>
          </a:stretch>
        </p:blipFill>
        <p:spPr>
          <a:xfrm>
            <a:off x="-66758" y="3645024"/>
            <a:ext cx="4608511" cy="2592288"/>
          </a:xfrm>
          <a:prstGeom prst="rect">
            <a:avLst/>
          </a:prstGeom>
        </p:spPr>
      </p:pic>
    </p:spTree>
    <p:extLst>
      <p:ext uri="{BB962C8B-B14F-4D97-AF65-F5344CB8AC3E}">
        <p14:creationId xmlns:p14="http://schemas.microsoft.com/office/powerpoint/2010/main" val="19535007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268760"/>
            <a:ext cx="8229600" cy="4791347"/>
          </a:xfrm>
        </p:spPr>
        <p:txBody>
          <a:bodyPr lIns="0"/>
          <a:lstStyle/>
          <a:p>
            <a:pPr>
              <a:lnSpc>
                <a:spcPct val="90000"/>
              </a:lnSpc>
            </a:pPr>
            <a:r>
              <a:rPr lang="en-GB" sz="2400" dirty="0">
                <a:latin typeface="Arial" charset="0"/>
                <a:cs typeface="Arial" charset="0"/>
              </a:rPr>
              <a:t>improve patient view of glucose throughout 24h period</a:t>
            </a:r>
          </a:p>
          <a:p>
            <a:pPr marL="0" indent="0">
              <a:lnSpc>
                <a:spcPct val="90000"/>
              </a:lnSpc>
              <a:buNone/>
            </a:pPr>
            <a:r>
              <a:rPr lang="en-GB" sz="2400" dirty="0">
                <a:latin typeface="Arial" charset="0"/>
                <a:cs typeface="Arial" charset="0"/>
              </a:rPr>
              <a:t>	(CGMS / flash monitoring)</a:t>
            </a: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improve insulin requirement / delivery matching</a:t>
            </a:r>
          </a:p>
          <a:p>
            <a:pPr marL="0" indent="0">
              <a:lnSpc>
                <a:spcPct val="90000"/>
              </a:lnSpc>
              <a:buNone/>
            </a:pPr>
            <a:r>
              <a:rPr lang="en-GB" sz="2400" dirty="0">
                <a:latin typeface="Arial" charset="0"/>
                <a:cs typeface="Arial" charset="0"/>
              </a:rPr>
              <a:t>	- structured education / DAFNE</a:t>
            </a: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improve insulin kinetics / delivery mechanism</a:t>
            </a:r>
          </a:p>
          <a:p>
            <a:pPr marL="0" indent="0">
              <a:lnSpc>
                <a:spcPct val="90000"/>
              </a:lnSpc>
              <a:buNone/>
            </a:pPr>
            <a:r>
              <a:rPr lang="en-GB" sz="2400" dirty="0">
                <a:latin typeface="Arial" charset="0"/>
                <a:cs typeface="Arial" charset="0"/>
              </a:rPr>
              <a:t>	- new insulins</a:t>
            </a:r>
          </a:p>
          <a:p>
            <a:pPr marL="0" indent="0">
              <a:lnSpc>
                <a:spcPct val="90000"/>
              </a:lnSpc>
              <a:buNone/>
            </a:pPr>
            <a:r>
              <a:rPr lang="en-GB" sz="2400" dirty="0">
                <a:latin typeface="Arial" charset="0"/>
                <a:cs typeface="Arial" charset="0"/>
              </a:rPr>
              <a:t>	- insulin pump / closed loop systems</a:t>
            </a:r>
          </a:p>
          <a:p>
            <a:pPr marL="0" indent="0">
              <a:lnSpc>
                <a:spcPct val="90000"/>
              </a:lnSpc>
              <a:buNone/>
            </a:pPr>
            <a:endParaRPr lang="en-GB" sz="2400" dirty="0">
              <a:latin typeface="Arial" charset="0"/>
              <a:cs typeface="Arial" charset="0"/>
            </a:endParaRPr>
          </a:p>
          <a:p>
            <a:pPr>
              <a:lnSpc>
                <a:spcPct val="90000"/>
              </a:lnSpc>
            </a:pPr>
            <a:r>
              <a:rPr lang="en-GB" sz="2400" dirty="0">
                <a:latin typeface="Arial" charset="0"/>
                <a:cs typeface="Arial" charset="0"/>
              </a:rPr>
              <a:t>intelligent ML based systems to assist decision making</a:t>
            </a:r>
          </a:p>
          <a:p>
            <a:pPr lvl="1">
              <a:lnSpc>
                <a:spcPct val="90000"/>
              </a:lnSpc>
            </a:pPr>
            <a:endParaRPr lang="en-GB" sz="2800" dirty="0">
              <a:latin typeface="Arial" charset="0"/>
              <a:cs typeface="Arial" charset="0"/>
            </a:endParaRPr>
          </a:p>
          <a:p>
            <a:pPr lvl="1">
              <a:lnSpc>
                <a:spcPct val="90000"/>
              </a:lnSpc>
            </a:pPr>
            <a:endParaRPr lang="en-GB" sz="2400" dirty="0">
              <a:latin typeface="Arial" charset="0"/>
              <a:cs typeface="Arial" charset="0"/>
            </a:endParaRPr>
          </a:p>
          <a:p>
            <a:pPr lvl="1">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p:txBody>
      </p:sp>
      <p:sp>
        <p:nvSpPr>
          <p:cNvPr id="2" name="Rectangle 1"/>
          <p:cNvSpPr/>
          <p:nvPr/>
        </p:nvSpPr>
        <p:spPr>
          <a:xfrm>
            <a:off x="466464" y="332656"/>
            <a:ext cx="8636275"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200" b="1" dirty="0">
                <a:solidFill>
                  <a:srgbClr val="545A5F"/>
                </a:solidFill>
              </a:rPr>
              <a:t>Strategies to reduce glycaemic variability</a:t>
            </a: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18337205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445965"/>
            <a:ext cx="8229600" cy="4791347"/>
          </a:xfrm>
        </p:spPr>
        <p:txBody>
          <a:bodyPr lIns="0"/>
          <a:lstStyle/>
          <a:p>
            <a:pPr marL="0" indent="0">
              <a:lnSpc>
                <a:spcPct val="90000"/>
              </a:lnSpc>
              <a:buNone/>
            </a:pPr>
            <a:r>
              <a:rPr lang="en-GB" sz="2400" dirty="0">
                <a:latin typeface="Arial" charset="0"/>
                <a:cs typeface="Arial" charset="0"/>
              </a:rPr>
              <a:t>Abbott Freestyle Libre</a:t>
            </a:r>
          </a:p>
        </p:txBody>
      </p:sp>
      <p:sp>
        <p:nvSpPr>
          <p:cNvPr id="2" name="Rectangle 1"/>
          <p:cNvSpPr/>
          <p:nvPr/>
        </p:nvSpPr>
        <p:spPr>
          <a:xfrm>
            <a:off x="466464" y="332656"/>
            <a:ext cx="5484771"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flash monitoring</a:t>
            </a:r>
          </a:p>
          <a:p>
            <a:pPr marL="0" indent="0">
              <a:lnSpc>
                <a:spcPct val="90000"/>
              </a:lnSpc>
              <a:buFont typeface="Arial" charset="0"/>
              <a:buNone/>
            </a:pPr>
            <a:endParaRPr lang="en-GB" sz="2800" b="1" dirty="0">
              <a:solidFill>
                <a:srgbClr val="C0000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40768"/>
            <a:ext cx="9144000" cy="4770617"/>
          </a:xfrm>
          <a:prstGeom prst="rect">
            <a:avLst/>
          </a:prstGeom>
        </p:spPr>
      </p:pic>
      <p:pic>
        <p:nvPicPr>
          <p:cNvPr id="6" name="Picture 5"/>
          <p:cNvPicPr>
            <a:picLocks noChangeAspect="1"/>
          </p:cNvPicPr>
          <p:nvPr/>
        </p:nvPicPr>
        <p:blipFill>
          <a:blip r:embed="rId4"/>
          <a:stretch>
            <a:fillRect/>
          </a:stretch>
        </p:blipFill>
        <p:spPr>
          <a:xfrm>
            <a:off x="755576" y="2857779"/>
            <a:ext cx="1371600" cy="1928812"/>
          </a:xfrm>
          <a:prstGeom prst="rect">
            <a:avLst/>
          </a:prstGeom>
        </p:spPr>
      </p:pic>
      <p:pic>
        <p:nvPicPr>
          <p:cNvPr id="7" name="Picture 6"/>
          <p:cNvPicPr>
            <a:picLocks noChangeAspect="1"/>
          </p:cNvPicPr>
          <p:nvPr/>
        </p:nvPicPr>
        <p:blipFill>
          <a:blip r:embed="rId5"/>
          <a:stretch>
            <a:fillRect/>
          </a:stretch>
        </p:blipFill>
        <p:spPr>
          <a:xfrm>
            <a:off x="6611756" y="3573016"/>
            <a:ext cx="2856788" cy="3283294"/>
          </a:xfrm>
          <a:prstGeom prst="rect">
            <a:avLst/>
          </a:prstGeom>
        </p:spPr>
      </p:pic>
    </p:spTree>
    <p:extLst>
      <p:ext uri="{BB962C8B-B14F-4D97-AF65-F5344CB8AC3E}">
        <p14:creationId xmlns:p14="http://schemas.microsoft.com/office/powerpoint/2010/main" val="69548254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46758"/>
            <a:ext cx="9144000" cy="5164484"/>
          </a:xfrm>
          <a:prstGeom prst="rect">
            <a:avLst/>
          </a:prstGeom>
        </p:spPr>
      </p:pic>
    </p:spTree>
    <p:extLst>
      <p:ext uri="{BB962C8B-B14F-4D97-AF65-F5344CB8AC3E}">
        <p14:creationId xmlns:p14="http://schemas.microsoft.com/office/powerpoint/2010/main" val="376898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8673" y="260648"/>
            <a:ext cx="8209791" cy="830997"/>
          </a:xfrm>
          <a:prstGeom prst="rect">
            <a:avLst/>
          </a:prstGeom>
        </p:spPr>
        <p:txBody>
          <a:bodyPr wrap="square">
            <a:spAutoFit/>
          </a:bodyPr>
          <a:lstStyle/>
          <a:p>
            <a:r>
              <a:rPr lang="en-GB" sz="2400" dirty="0"/>
              <a:t>improved understanding of glycaemia leads to better decision making by patients and doctors</a:t>
            </a:r>
          </a:p>
        </p:txBody>
      </p:sp>
      <p:pic>
        <p:nvPicPr>
          <p:cNvPr id="4" name="Picture 3"/>
          <p:cNvPicPr>
            <a:picLocks noChangeAspect="1"/>
          </p:cNvPicPr>
          <p:nvPr/>
        </p:nvPicPr>
        <p:blipFill>
          <a:blip r:embed="rId3"/>
          <a:stretch>
            <a:fillRect/>
          </a:stretch>
        </p:blipFill>
        <p:spPr>
          <a:xfrm>
            <a:off x="538673" y="1484784"/>
            <a:ext cx="7877369" cy="4805072"/>
          </a:xfrm>
          <a:prstGeom prst="rect">
            <a:avLst/>
          </a:prstGeom>
        </p:spPr>
      </p:pic>
    </p:spTree>
    <p:extLst>
      <p:ext uri="{BB962C8B-B14F-4D97-AF65-F5344CB8AC3E}">
        <p14:creationId xmlns:p14="http://schemas.microsoft.com/office/powerpoint/2010/main" val="282942264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4920514"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new insulins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faster acting short-acting insulins</a:t>
            </a:r>
          </a:p>
          <a:p>
            <a:pPr marL="0" indent="0">
              <a:lnSpc>
                <a:spcPct val="90000"/>
              </a:lnSpc>
              <a:buNone/>
            </a:pPr>
            <a:r>
              <a:rPr lang="en-GB" sz="2400" dirty="0">
                <a:latin typeface="Arial" charset="0"/>
                <a:cs typeface="Arial" charset="0"/>
              </a:rPr>
              <a:t>	reduce interval required pre-meal for dosing</a:t>
            </a:r>
          </a:p>
          <a:p>
            <a:pPr marL="0" indent="0">
              <a:lnSpc>
                <a:spcPct val="90000"/>
              </a:lnSpc>
              <a:buNone/>
            </a:pPr>
            <a:r>
              <a:rPr lang="en-GB" sz="2400" dirty="0">
                <a:latin typeface="Arial" charset="0"/>
                <a:cs typeface="Arial" charset="0"/>
              </a:rPr>
              <a:t>	quicker time to peak reduces post-prandial glucose</a:t>
            </a:r>
          </a:p>
          <a:p>
            <a:pPr marL="0" indent="0">
              <a:lnSpc>
                <a:spcPct val="90000"/>
              </a:lnSpc>
              <a:buNone/>
            </a:pPr>
            <a:endParaRPr lang="en-GB" sz="2400" dirty="0">
              <a:latin typeface="Arial" charset="0"/>
              <a:cs typeface="Arial" charset="0"/>
            </a:endParaRPr>
          </a:p>
          <a:p>
            <a:pPr marL="0" indent="0">
              <a:lnSpc>
                <a:spcPct val="90000"/>
              </a:lnSpc>
              <a:buNone/>
            </a:pPr>
            <a:r>
              <a:rPr lang="en-GB" sz="2400" dirty="0">
                <a:latin typeface="Arial" charset="0"/>
                <a:cs typeface="Arial" charset="0"/>
              </a:rPr>
              <a:t>	faster </a:t>
            </a:r>
            <a:r>
              <a:rPr lang="en-GB" sz="2400" dirty="0" err="1">
                <a:latin typeface="Arial" charset="0"/>
                <a:cs typeface="Arial" charset="0"/>
              </a:rPr>
              <a:t>asparte</a:t>
            </a:r>
            <a:r>
              <a:rPr lang="en-GB" sz="2400" dirty="0">
                <a:latin typeface="Arial" charset="0"/>
                <a:cs typeface="Arial" charset="0"/>
              </a:rPr>
              <a:t> (</a:t>
            </a:r>
            <a:r>
              <a:rPr lang="en-GB" sz="2400" dirty="0" err="1">
                <a:latin typeface="Arial" charset="0"/>
                <a:cs typeface="Arial" charset="0"/>
              </a:rPr>
              <a:t>FIAsp</a:t>
            </a:r>
            <a:r>
              <a:rPr lang="en-GB" sz="2400" dirty="0">
                <a:latin typeface="Arial" charset="0"/>
                <a:cs typeface="Arial" charset="0"/>
              </a:rPr>
              <a:t>)</a:t>
            </a:r>
          </a:p>
          <a:p>
            <a:pPr>
              <a:lnSpc>
                <a:spcPct val="90000"/>
              </a:lnSpc>
            </a:pPr>
            <a:endParaRPr lang="en-GB" sz="2400" dirty="0">
              <a:latin typeface="Arial" charset="0"/>
              <a:cs typeface="Arial" charset="0"/>
            </a:endParaRPr>
          </a:p>
        </p:txBody>
      </p:sp>
      <p:pic>
        <p:nvPicPr>
          <p:cNvPr id="10" name="Picture 2" descr="https://www.medicines.org.uk/emc/images/spc~33022~1~131807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40968"/>
            <a:ext cx="3528392" cy="333766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5148064" y="573325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5940152" y="3501008"/>
            <a:ext cx="0" cy="230425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113981" y="4809802"/>
            <a:ext cx="2518703" cy="369332"/>
          </a:xfrm>
          <a:prstGeom prst="rect">
            <a:avLst/>
          </a:prstGeom>
        </p:spPr>
        <p:txBody>
          <a:bodyPr wrap="none">
            <a:spAutoFit/>
          </a:bodyPr>
          <a:lstStyle/>
          <a:p>
            <a:pPr algn="just"/>
            <a:r>
              <a:rPr lang="en-GB" dirty="0"/>
              <a:t>x2 AUC in first 30 mins</a:t>
            </a:r>
          </a:p>
        </p:txBody>
      </p:sp>
      <p:sp>
        <p:nvSpPr>
          <p:cNvPr id="15" name="Rectangle 14"/>
          <p:cNvSpPr/>
          <p:nvPr/>
        </p:nvSpPr>
        <p:spPr>
          <a:xfrm>
            <a:off x="2290110" y="5901314"/>
            <a:ext cx="2326278" cy="369332"/>
          </a:xfrm>
          <a:prstGeom prst="rect">
            <a:avLst/>
          </a:prstGeom>
        </p:spPr>
        <p:txBody>
          <a:bodyPr wrap="none">
            <a:spAutoFit/>
          </a:bodyPr>
          <a:lstStyle/>
          <a:p>
            <a:pPr algn="just"/>
            <a:r>
              <a:rPr lang="en-GB" dirty="0"/>
              <a:t>faster onset of action</a:t>
            </a:r>
          </a:p>
        </p:txBody>
      </p:sp>
    </p:spTree>
    <p:extLst>
      <p:ext uri="{BB962C8B-B14F-4D97-AF65-F5344CB8AC3E}">
        <p14:creationId xmlns:p14="http://schemas.microsoft.com/office/powerpoint/2010/main" val="281472272"/>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Complexities of diabetes - diagnosis to disease progression&amp;#x0D;&amp;#x0A;&amp;#x0D;&amp;#x0A;&amp;lt;speaker&amp;gt;&amp;#x0D;&amp;#x0A;&amp;lt;role and location&amp;gt;&amp;quot;&quot;/&gt;&lt;property id=&quot;20307&quot; value=&quot;256&quot;/&gt;&lt;/object&gt;&lt;object type=&quot;3&quot; unique_id=&quot;10005&quot;&gt;&lt;property id=&quot;20148&quot; value=&quot;5&quot;/&gt;&lt;property id=&quot;20300&quot; value=&quot;Slide 2 - &amp;quot;T2D becomes more complex over time&amp;quot;&quot;/&gt;&lt;property id=&quot;20307&quot; value=&quot;378&quot;/&gt;&lt;/object&gt;&lt;object type=&quot;3&quot; unique_id=&quot;10006&quot;&gt;&lt;property id=&quot;20148&quot; value=&quot;5&quot;/&gt;&lt;property id=&quot;20300&quot; value=&quot;Slide 3 - &amp;quot;Conflicting influences on prescribing and patient care in the UK&amp;quot;&quot;/&gt;&lt;property id=&quot;20307&quot; value=&quot;312&quot;/&gt;&lt;/object&gt;&lt;object type=&quot;3&quot; unique_id=&quot;10007&quot;&gt;&lt;property id=&quot;20148&quot; value=&quot;5&quot;/&gt;&lt;property id=&quot;20300&quot; value=&quot;Slide 4 - &amp;quot;The Outcomes Framework identifies the current NHS quality improvement system&amp;quot;&quot;/&gt;&lt;property id=&quot;20307&quot; value=&quot;338&quot;/&gt;&lt;/object&gt;&lt;object type=&quot;3&quot; unique_id=&quot;10008&quot;&gt;&lt;property id=&quot;20148&quot; value=&quot;5&quot;/&gt;&lt;property id=&quot;20300&quot; value=&quot;Slide 5 - &amp;quot;National Institute for Health and Clinical Excellence (NICE): T2D treatment algorithm&amp;quot;&quot;/&gt;&lt;property id=&quot;20307&quot; value=&quot;260&quot;/&gt;&lt;/object&gt;&lt;object type=&quot;3&quot; unique_id=&quot;10009&quot;&gt;&lt;property id=&quot;20148&quot; value=&quot;5&quot;/&gt;&lt;property id=&quot;20300&quot; value=&quot;Slide 6 - &amp;quot;NICE Quality Standards 6: Diabetes in adults (2011)&amp;quot;&quot;/&gt;&lt;property id=&quot;20307&quot; value=&quot;369&quot;/&gt;&lt;/object&gt;&lt;object type=&quot;3&quot; unique_id=&quot;10010&quot;&gt;&lt;property id=&quot;20148&quot; value=&quot;5&quot;/&gt;&lt;property id=&quot;20300&quot; value=&quot;Slide 7 - &amp;quot;NSF/NICE guidance: key care processes for diabetes&amp;quot;&quot;/&gt;&lt;property id=&quot;20307&quot; value=&quot;368&quot;/&gt;&lt;/object&gt;&lt;object type=&quot;3&quot; unique_id=&quot;10011&quot;&gt;&lt;property id=&quot;20148&quot; value=&quot;5&quot;/&gt;&lt;property id=&quot;20300&quot; value=&quot;Slide 8 - &amp;quot;Quality Outcomes Framework for diabetes 2013/2014&amp;quot;&quot;/&gt;&lt;property id=&quot;20307&quot; value=&quot;370&quot;/&gt;&lt;/object&gt;&lt;object type=&quot;3&quot; unique_id=&quot;10012&quot;&gt;&lt;property id=&quot;20148&quot; value=&quot;5&quot;/&gt;&lt;property id=&quot;20300&quot; value=&quot;Slide 9 - &amp;quot;DVLA guidance vs monitoring in practice&amp;quot;&quot;/&gt;&lt;property id=&quot;20307&quot; value=&quot;272&quot;/&gt;&lt;/object&gt;&lt;object type=&quot;3&quot; unique_id=&quot;10013&quot;&gt;&lt;property id=&quot;20148&quot; value=&quot;5&quot;/&gt;&lt;property id=&quot;20300&quot; value=&quot;Slide 10 - &amp;quot;The cost&amp;quot;&quot;/&gt;&lt;property id=&quot;20307&quot; value=&quot;379&quot;/&gt;&lt;/object&gt;&lt;object type=&quot;3&quot; unique_id=&quot;10014&quot;&gt;&lt;property id=&quot;20148&quot; value=&quot;5&quot;/&gt;&lt;property id=&quot;20300&quot; value=&quot;Slide 11 - &amp;quot;Care considerations for screening and diagnosis&amp;quot;&quot;/&gt;&lt;property id=&quot;20307&quot; value=&quot;380&quot;/&gt;&lt;/object&gt;&lt;object type=&quot;3&quot; unique_id=&quot;10015&quot;&gt;&lt;property id=&quot;20148&quot; value=&quot;5&quot;/&gt;&lt;property id=&quot;20300&quot; value=&quot;Slide 12 - &amp;quot;UK implementation of WHO recommendations on HbA1c use&amp;quot;&quot;/&gt;&lt;property id=&quot;20307&quot; value=&quot;316&quot;/&gt;&lt;/object&gt;&lt;object type=&quot;3&quot; unique_id=&quot;10016&quot;&gt;&lt;property id=&quot;20148&quot; value=&quot;5&quot;/&gt;&lt;property id=&quot;20300&quot; value=&quot;Slide 13 - &amp;quot;Retinopathy prevalence increases beyond the diagnostic cut-off 6.5% (48mmol/mol)&amp;quot;&quot;/&gt;&lt;property id=&quot;20307&quot; value=&quot;425&quot;/&gt;&lt;/object&gt;&lt;object type=&quot;3&quot; unique_id=&quot;10017&quot;&gt;&lt;property id=&quot;20148&quot; value=&quot;5&quot;/&gt;&lt;property id=&quot;20300&quot; value=&quot;Slide 14 - &amp;quot;T2D diagnostic criteria in the UK&amp;quot;&quot;/&gt;&lt;property id=&quot;20307&quot; value=&quot;382&quot;/&gt;&lt;/object&gt;&lt;object type=&quot;3&quot; unique_id=&quot;10018&quot;&gt;&lt;property id=&quot;20148&quot; value=&quot;5&quot;/&gt;&lt;property id=&quot;20300&quot; value=&quot;Slide 15 - &amp;quot;Exceptions to the use of HbA1c for diabetes diagnosis1&amp;quot;&quot;/&gt;&lt;property id=&quot;20307&quot; value=&quot;383&quot;/&gt;&lt;/object&gt;&lt;object type=&quot;3&quot; unique_id=&quot;10019&quot;&gt;&lt;property id=&quot;20148&quot; value=&quot;5&quot;/&gt;&lt;property id=&quot;20300&quot; value=&quot;Slide 16 - &amp;quot;Identifying and managing patients at high risk of T2D: additional responsibility?&amp;quot;&quot;/&gt;&lt;property id=&quot;20307&quot; value=&quot;384&quot;/&gt;&lt;/object&gt;&lt;object type=&quot;3&quot; unique_id=&quot;10020&quot;&gt;&lt;property id=&quot;20148&quot; value=&quot;5&quot;/&gt;&lt;property id=&quot;20300&quot; value=&quot;Slide 17 - &amp;quot;The need for early identification: T2D complications may occur before diagnosis&amp;quot;&quot;/&gt;&lt;property id=&quot;20307&quot; value=&quot;385&quot;/&gt;&lt;/object&gt;&lt;object type=&quot;3&quot; unique_id=&quot;10021&quot;&gt;&lt;property id=&quot;20148&quot; value=&quot;5&quot;/&gt;&lt;property id=&quot;20300&quot; value=&quot;Slide 18 - &amp;quot;Case snapshots: Rose&amp;quot;&quot;/&gt;&lt;property id=&quot;20307&quot; value=&quot;386&quot;/&gt;&lt;/object&gt;&lt;object type=&quot;3&quot; unique_id=&quot;10022&quot;&gt;&lt;property id=&quot;20148&quot; value=&quot;5&quot;/&gt;&lt;property id=&quot;20300&quot; value=&quot;Slide 19 - &amp;quot;Management of T2D over time – risk factors&amp;quot;&quot;/&gt;&lt;property id=&quot;20307&quot; value=&quot;387&quot;/&gt;&lt;/object&gt;&lt;object type=&quot;3&quot; unique_id=&quot;10023&quot;&gt;&lt;property id=&quot;20148&quot; value=&quot;5&quot;/&gt;&lt;property id=&quot;20300&quot; value=&quot;Slide 20 - &amp;quot;The T2D management balancing act can be increasingly challenging with time&amp;quot;&quot;/&gt;&lt;property id=&quot;20307&quot; value=&quot;388&quot;/&gt;&lt;/object&gt;&lt;object type=&quot;3&quot; unique_id=&quot;10024&quot;&gt;&lt;property id=&quot;20148&quot; value=&quot;5&quot;/&gt;&lt;property id=&quot;20300&quot; value=&quot;Slide 21 - &amp;quot;Prevalence of diabetes-related complications among people with T2D&amp;quot;&quot;/&gt;&lt;property id=&quot;20307&quot; value=&quot;389&quot;/&gt;&lt;/object&gt;&lt;object type=&quot;3&quot; unique_id=&quot;10025&quot;&gt;&lt;property id=&quot;20148&quot; value=&quot;5&quot;/&gt;&lt;property id=&quot;20300&quot; value=&quot;Slide 22 - &amp;quot;T2D and CKD drive a network of vascular risk&amp;quot;&quot;/&gt;&lt;property id=&quot;20307&quot; value=&quot;390&quot;/&gt;&lt;/object&gt;&lt;object type=&quot;3&quot; unique_id=&quot;10026&quot;&gt;&lt;property id=&quot;20148&quot; value=&quot;5&quot;/&gt;&lt;property id=&quot;20300&quot; value=&quot;Slide 23 - &amp;quot;Myocardial infarction and microvascular disease&amp;quot;&quot;/&gt;&lt;property id=&quot;20307&quot; value=&quot;391&quot;/&gt;&lt;/object&gt;&lt;object type=&quot;3&quot; unique_id=&quot;10027&quot;&gt;&lt;property id=&quot;20148&quot; value=&quot;5&quot;/&gt;&lt;property id=&quot;20300&quot; value=&quot;Slide 24 - &amp;quot;Younger age of T2D onset is associated with increased lifetime risk of blindness&amp;quot;&quot;/&gt;&lt;property id=&quot;20307&quot; value=&quot;392&quot;/&gt;&lt;/object&gt;&lt;object type=&quot;3&quot; unique_id=&quot;10028&quot;&gt;&lt;property id=&quot;20148&quot; value=&quot;5&quot;/&gt;&lt;property id=&quot;20300&quot; value=&quot;Slide 25 - &amp;quot;Amputation or death from peripheral vascular disease&amp;quot;&quot;/&gt;&lt;property id=&quot;20307&quot; value=&quot;393&quot;/&gt;&lt;/object&gt;&lt;object type=&quot;3&quot; unique_id=&quot;10029&quot;&gt;&lt;property id=&quot;20148&quot; value=&quot;5&quot;/&gt;&lt;property id=&quot;20300&quot; value=&quot;Slide 26 - &amp;quot;UKPDS: A 1% decrease in HbA1c is associated &amp;#x0D;&amp;#x0A;with a reduction in complications&amp;quot;&quot;/&gt;&lt;property id=&quot;20307&quot; value=&quot;394&quot;/&gt;&lt;/object&gt;&lt;object type=&quot;3&quot; unique_id=&quot;10030&quot;&gt;&lt;property id=&quot;20148&quot; value=&quot;5&quot;/&gt;&lt;property id=&quot;20300&quot; value=&quot;Slide 27 - &amp;quot;Impact of intensive therapy for diabetes:  Summary of major clinical trials&amp;quot;&quot;/&gt;&lt;property id=&quot;20307&quot; value=&quot;395&quot;/&gt;&lt;/object&gt;&lt;object type=&quot;3&quot; unique_id=&quot;10031&quot;&gt;&lt;property id=&quot;20148&quot; value=&quot;5&quot;/&gt;&lt;property id=&quot;20300&quot; value=&quot;Slide 28 - &amp;quot;Differences between UKPDS and ACCORD, VADT and ADVANCE&amp;quot;&quot;/&gt;&lt;property id=&quot;20307&quot; value=&quot;396&quot;/&gt;&lt;/object&gt;&lt;object type=&quot;3&quot; unique_id=&quot;10032&quot;&gt;&lt;property id=&quot;20148&quot; value=&quot;5&quot;/&gt;&lt;property id=&quot;20300&quot; value=&quot;Slide 29 - &amp;quot;The benefits of early, tight control:&amp;#x0D;&amp;#x0A;UKPDS 10-year post-trial follow up&amp;quot;&quot;/&gt;&lt;property id=&quot;20307&quot; value=&quot;397&quot;/&gt;&lt;/object&gt;&lt;object type=&quot;3&quot; unique_id=&quot;10033&quot;&gt;&lt;property id=&quot;20148&quot; value=&quot;5&quot;/&gt;&lt;property id=&quot;20300&quot; value=&quot;Slide 30 - &amp;quot;Considerations in the management HbA1c&amp;quot;&quot;/&gt;&lt;property id=&quot;20307&quot; value=&quot;399&quot;/&gt;&lt;/object&gt;&lt;object type=&quot;3&quot; unique_id=&quot;10034&quot;&gt;&lt;property id=&quot;20148&quot; value=&quot;5&quot;/&gt;&lt;property id=&quot;20300&quot; value=&quot;Slide 31 - &amp;quot;Case snapshots: Frank&amp;quot;&quot;/&gt;&lt;property id=&quot;20307&quot; value=&quot;400&quot;/&gt;&lt;/object&gt;&lt;object type=&quot;3&quot; unique_id=&quot;10035&quot;&gt;&lt;property id=&quot;20148&quot; value=&quot;5&quot;/&gt;&lt;property id=&quot;20300&quot; value=&quot;Slide 32 - &amp;quot;Management of T2D over time – treatment optimisation&amp;quot;&quot;/&gt;&lt;property id=&quot;20307&quot; value=&quot;401&quot;/&gt;&lt;/object&gt;&lt;object type=&quot;3&quot; unique_id=&quot;10036&quot;&gt;&lt;property id=&quot;20148&quot; value=&quot;5&quot;/&gt;&lt;property id=&quot;20300&quot; value=&quot;Slide 33 - &amp;quot;Treatment options in T2D*&amp;quot;&quot;/&gt;&lt;property id=&quot;20307&quot; value=&quot;426&quot;/&gt;&lt;/object&gt;&lt;object type=&quot;3&quot; unique_id=&quot;10037&quot;&gt;&lt;property id=&quot;20148&quot; value=&quot;5&quot;/&gt;&lt;property id=&quot;20300&quot; value=&quot;Slide 34 - &amp;quot;Treatment considerations&amp;quot;&quot;/&gt;&lt;property id=&quot;20307&quot; value=&quot;403&quot;/&gt;&lt;/object&gt;&lt;object type=&quot;3&quot; unique_id=&quot;10038&quot;&gt;&lt;property id=&quot;20148&quot; value=&quot;5&quot;/&gt;&lt;property id=&quot;20300&quot; value=&quot;Slide 35 - &amp;quot;Role of the incretins in glucose homeostasis&amp;quot;&quot;/&gt;&lt;property id=&quot;20307&quot; value=&quot;404&quot;/&gt;&lt;/object&gt;&lt;object type=&quot;3&quot; unique_id=&quot;10039&quot;&gt;&lt;property id=&quot;20148&quot; value=&quot;5&quot;/&gt;&lt;property id=&quot;20300&quot; value=&quot;Slide 36 - &amp;quot;HbA1c reductions associated with the DPP-4 class versus other glucose lowering agents&amp;quot;&quot;/&gt;&lt;property id=&quot;20307&quot; value=&quot;360&quot;/&gt;&lt;/object&gt;&lt;object type=&quot;3&quot; unique_id=&quot;10040&quot;&gt;&lt;property id=&quot;20148&quot; value=&quot;5&quot;/&gt;&lt;property id=&quot;20300&quot; value=&quot;Slide 37 - &amp;quot;HbA1c reductions associated with most recently available DPP-4 inhibitor&amp;quot;&quot;/&gt;&lt;property id=&quot;20307&quot; value=&quot;377&quot;/&gt;&lt;/object&gt;&lt;object type=&quot;3&quot; unique_id=&quot;10041&quot;&gt;&lt;property id=&quot;20148&quot; value=&quot;5&quot;/&gt;&lt;property id=&quot;20300&quot; value=&quot;Slide 38 - &amp;quot;Hypoglycaemia risk associated with T2D treatments &amp;quot;&quot;/&gt;&lt;property id=&quot;20307&quot; value=&quot;420&quot;/&gt;&lt;/object&gt;&lt;object type=&quot;3&quot; unique_id=&quot;10042&quot;&gt;&lt;property id=&quot;20148&quot; value=&quot;5&quot;/&gt;&lt;property id=&quot;20300&quot; value=&quot;Slide 39 - &amp;quot;Case snapshots: Pamela&amp;quot;&quot;/&gt;&lt;property id=&quot;20307&quot; value=&quot;409&quot;/&gt;&lt;/object&gt;&lt;object type=&quot;3&quot; unique_id=&quot;10043&quot;&gt;&lt;property id=&quot;20148&quot; value=&quot;5&quot;/&gt;&lt;property id=&quot;20300&quot; value=&quot;Slide 40 - &amp;quot;Glucose-lowering medications and weight profile&amp;quot;&quot;/&gt;&lt;property id=&quot;20307&quot; value=&quot;410&quot;/&gt;&lt;/object&gt;&lt;object type=&quot;3&quot; unique_id=&quot;10044&quot;&gt;&lt;property id=&quot;20148&quot; value=&quot;5&quot;/&gt;&lt;property id=&quot;20300&quot; value=&quot;Slide 41 - &amp;quot;Case snapshots: Harry&amp;quot;&quot;/&gt;&lt;property id=&quot;20307&quot; value=&quot;330&quot;/&gt;&lt;/object&gt;&lt;object type=&quot;3&quot; unique_id=&quot;10045&quot;&gt;&lt;property id=&quot;20148&quot; value=&quot;5&quot;/&gt;&lt;property id=&quot;20300&quot; value=&quot;Slide 42 - &amp;quot;FDA guidance to ascertain CV safety&amp;quot;&quot;/&gt;&lt;property id=&quot;20307&quot; value=&quot;412&quot;/&gt;&lt;/object&gt;&lt;object type=&quot;3&quot; unique_id=&quot;10046&quot;&gt;&lt;property id=&quot;20148&quot; value=&quot;5&quot;/&gt;&lt;property id=&quot;20300&quot; value=&quot;Slide 43 - &amp;quot;CV risk associated with long-term DPP-4 inhibitor therapy&amp;quot;&quot;/&gt;&lt;property id=&quot;20307&quot; value=&quot;413&quot;/&gt;&lt;/object&gt;&lt;object type=&quot;3&quot; unique_id=&quot;10047&quot;&gt;&lt;property id=&quot;20148&quot; value=&quot;5&quot;/&gt;&lt;property id=&quot;20300&quot; value=&quot;Slide 45 - &amp;quot;Case snapshots: Harry&amp;quot;&quot;/&gt;&lt;property id=&quot;20307&quot; value=&quot;415&quot;/&gt;&lt;/object&gt;&lt;object type=&quot;3&quot; unique_id=&quot;10048&quot;&gt;&lt;property id=&quot;20148&quot; value=&quot;5&quot;/&gt;&lt;property id=&quot;20300&quot; value=&quot;Slide 46 - &amp;quot;Overview of cautions and contraindications for commonly prescribeda oral antidiabetic therapies relating to renal &quot;/&gt;&lt;property id=&quot;20307&quot; value=&quot;421&quot;/&gt;&lt;/object&gt;&lt;object type=&quot;3&quot; unique_id=&quot;10049&quot;&gt;&lt;property id=&quot;20148&quot; value=&quot;5&quot;/&gt;&lt;property id=&quot;20300&quot; value=&quot;Slide 47 - &amp;quot;Cautions and contraindications related to renal function for injectable glucose lowering therapies*&amp;quot;&quot;/&gt;&lt;property id=&quot;20307&quot; value=&quot;297&quot;/&gt;&lt;/object&gt;&lt;object type=&quot;3&quot; unique_id=&quot;10050&quot;&gt;&lt;property id=&quot;20148&quot; value=&quot;5&quot;/&gt;&lt;property id=&quot;20300&quot; value=&quot;Slide 48 - &amp;quot;DPP-4 inhibitors have different routes of excretion&amp;quot;&quot;/&gt;&lt;property id=&quot;20307&quot; value=&quot;295&quot;/&gt;&lt;/object&gt;&lt;object type=&quot;3&quot; unique_id=&quot;10051&quot;&gt;&lt;property id=&quot;20148&quot; value=&quot;5&quot;/&gt;&lt;property id=&quot;20300&quot; value=&quot;Slide 49 - &amp;quot;DPP-4 exposure in varying degrees of renal impairment&amp;quot;&quot;/&gt;&lt;property id=&quot;20307&quot; value=&quot;329&quot;/&gt;&lt;/object&gt;&lt;object type=&quot;3&quot; unique_id=&quot;10052&quot;&gt;&lt;property id=&quot;20148&quot; value=&quot;5&quot;/&gt;&lt;property id=&quot;20300&quot; value=&quot;Slide 50 - &amp;quot;…and becomes more complex over time&amp;quot;&quot;/&gt;&lt;property id=&quot;20307&quot; value=&quot;416&quot;/&gt;&lt;/object&gt;&lt;object type=&quot;3&quot; unique_id=&quot;10053&quot;&gt;&lt;property id=&quot;20148&quot; value=&quot;5&quot;/&gt;&lt;property id=&quot;20300&quot; value=&quot;Slide 51 - &amp;quot;Complications in elderly T2D patients&amp;quot;&quot;/&gt;&lt;property id=&quot;20307&quot; value=&quot;422&quot;/&gt;&lt;/object&gt;&lt;object type=&quot;3&quot; unique_id=&quot;10054&quot;&gt;&lt;property id=&quot;20148&quot; value=&quot;5&quot;/&gt;&lt;property id=&quot;20300&quot; value=&quot;Slide 52 - &amp;quot;Considerations for the management of T2D in elderly patients&amp;quot;&quot;/&gt;&lt;property id=&quot;20307&quot; value=&quot;424&quot;/&gt;&lt;/object&gt;&lt;object type=&quot;3&quot; unique_id=&quot;10055&quot;&gt;&lt;property id=&quot;20148&quot; value=&quot;5&quot;/&gt;&lt;property id=&quot;20300&quot; value=&quot;Slide 53 - &amp;quot;Treatment options in elderly T2D patients1&amp;quot;&quot;/&gt;&lt;property id=&quot;20307&quot; value=&quot;300&quot;/&gt;&lt;/object&gt;&lt;object type=&quot;3&quot; unique_id=&quot;10056&quot;&gt;&lt;property id=&quot;20148&quot; value=&quot;5&quot;/&gt;&lt;property id=&quot;20300&quot; value=&quot;Slide 54 - &amp;quot;Goals of T2D management&amp;quot;&quot;/&gt;&lt;property id=&quot;20307&quot; value=&quot;345&quot;/&gt;&lt;/object&gt;&lt;object type=&quot;3&quot; unique_id=&quot;10057&quot;&gt;&lt;property id=&quot;20148&quot; value=&quot;5&quot;/&gt;&lt;property id=&quot;20300&quot; value=&quot;Slide 55 - &amp;quot;Considerations for OAD therapy&amp;quot;&quot;/&gt;&lt;property id=&quot;20307&quot; value=&quot;351&quot;/&gt;&lt;/object&gt;&lt;object type=&quot;3&quot; unique_id=&quot;10058&quot;&gt;&lt;property id=&quot;20148&quot; value=&quot;5&quot;/&gt;&lt;property id=&quot;20300&quot; value=&quot;Slide 56 - &amp;quot;Summary&amp;quot;&quot;/&gt;&lt;property id=&quot;20307&quot; value=&quot;418&quot;/&gt;&lt;/object&gt;&lt;object type=&quot;3&quot; unique_id=&quot;10059&quot;&gt;&lt;property id=&quot;20148&quot; value=&quot;5&quot;/&gt;&lt;property id=&quot;20300&quot; value=&quot;Slide 57 - &amp;quot;Trajenta®   (linagliptin) Prescribing Information&amp;quot;&quot;/&gt;&lt;property id=&quot;20307&quot; value=&quot;308&quot;/&gt;&lt;/object&gt;&lt;object type=&quot;3&quot; unique_id=&quot;10060&quot;&gt;&lt;property id=&quot;20148&quot; value=&quot;5&quot;/&gt;&lt;property id=&quot;20300&quot; value=&quot;Slide 58 - &amp;quot;Jentadueto®   (linagliptin and metformin) Prescribing Information&amp;quot;&quot;/&gt;&lt;property id=&quot;20307&quot; value=&quot;376&quot;/&gt;&lt;/object&gt;&lt;object type=&quot;3&quot; unique_id=&quot;10238&quot;&gt;&lt;property id=&quot;20148&quot; value=&quot;5&quot;/&gt;&lt;property id=&quot;20300&quot; value=&quot;Slide 44 - &amp;quot;No added CV risk&amp;quot;&quot;/&gt;&lt;property id=&quot;20307&quot; value=&quot;427&quot;/&gt;&lt;/object&gt;&lt;/object&gt;&lt;/object&gt;&lt;/database&gt;"/>
  <p:tag name="SECTOMILLISECCONVERTED" val="1"/>
</p:tagLst>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14992</TotalTime>
  <Words>1986</Words>
  <Application>Microsoft Office PowerPoint</Application>
  <PresentationFormat>On-screen Show (4:3)</PresentationFormat>
  <Paragraphs>343</Paragraphs>
  <Slides>39</Slides>
  <Notes>25</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0" baseType="lpstr">
      <vt:lpstr>MS PGothic</vt:lpstr>
      <vt:lpstr>Arial</vt:lpstr>
      <vt:lpstr>Calibri</vt:lpstr>
      <vt:lpstr>Century Gothic</vt:lpstr>
      <vt:lpstr>Courier New</vt:lpstr>
      <vt:lpstr>DejaVu Sans</vt:lpstr>
      <vt:lpstr>Times New Roman</vt:lpstr>
      <vt:lpstr>Wingdings</vt:lpstr>
      <vt:lpstr>5_Custom Design</vt:lpstr>
      <vt:lpstr>6_Custom Design</vt:lpstr>
      <vt:lpstr>Microsoft Excel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2 diabetes is increasingly prevalent</vt:lpstr>
      <vt:lpstr>Diabetes is associated with significant loss of  life years</vt:lpstr>
      <vt:lpstr>PowerPoint Presentation</vt:lpstr>
      <vt:lpstr>PowerPoint Presentation</vt:lpstr>
      <vt:lpstr>PowerPoint Presentation</vt:lpstr>
      <vt:lpstr>NICE NG28 – Algorithm for blood glucose lowering therapy in adults with type 2 diabetes</vt:lpstr>
      <vt:lpstr>SIGN recommendations for pharmacological management of glycaemic control in people with T2D</vt:lpstr>
      <vt:lpstr>PowerPoint Presentation</vt:lpstr>
      <vt:lpstr>Sulphonylureas and risk of cardiovascular disease: systematic review and meta‐analysis</vt:lpstr>
      <vt:lpstr>Glucose-lowering treatments and associated  CV risk</vt:lpstr>
      <vt:lpstr>PowerPoint Presentation</vt:lpstr>
      <vt:lpstr>PowerPoint Presentation</vt:lpstr>
      <vt:lpstr>Cardiovascular safety studies (TECOS, EXAMINE, SAVOR-TIMI)</vt:lpstr>
      <vt:lpstr>PowerPoint Presentation</vt:lpstr>
      <vt:lpstr>Liraglutide and Cardiovascular Outcomes in Type 2 Diabetes LEADER Trial Investigators N Engl J Med, 2016</vt:lpstr>
      <vt:lpstr>Empagliflozin, Cardiovascular Outcomes, and Mortality in Type 2 Diabetes Bernard Zinman et al, NEJM, 2015</vt:lpstr>
      <vt:lpstr>3-point MACE</vt:lpstr>
      <vt:lpstr>CV death  </vt:lpstr>
      <vt:lpstr>All-cause mortality</vt:lpstr>
      <vt:lpstr>Hospitalisation for heart failure</vt:lpstr>
      <vt:lpstr>Numbers needed to treat comparison</vt:lpstr>
      <vt:lpstr>PowerPoint Presentation</vt:lpstr>
      <vt:lpstr>PowerPoint Presentation</vt:lpstr>
      <vt:lpstr>PowerPoint Presentation</vt:lpstr>
    </vt:vector>
  </TitlesOfParts>
  <Company>CMGRP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Krishnamurthy, Divya (LDN-DNA)</dc:creator>
  <cp:lastModifiedBy>chris sainsbury</cp:lastModifiedBy>
  <cp:revision>369</cp:revision>
  <cp:lastPrinted>2013-04-30T09:08:56Z</cp:lastPrinted>
  <dcterms:created xsi:type="dcterms:W3CDTF">2013-01-29T17:11:53Z</dcterms:created>
  <dcterms:modified xsi:type="dcterms:W3CDTF">2017-03-18T08:15:46Z</dcterms:modified>
</cp:coreProperties>
</file>